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</p:sldIdLst>
  <p:sldSz cx="10058400" cy="7772400"/>
  <p:notesSz cx="10058400" cy="7772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8819" y="1208797"/>
            <a:ext cx="8255634" cy="11626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8819" y="1208797"/>
            <a:ext cx="8256270" cy="19215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01999" y="3466700"/>
            <a:ext cx="2289175" cy="34036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b="1">
                <a:latin typeface="Book Antiqua"/>
                <a:cs typeface="Book Antiqua"/>
              </a:rPr>
              <a:t>Clicker</a:t>
            </a:r>
            <a:r>
              <a:rPr dirty="0" sz="2050" spc="505" b="1">
                <a:latin typeface="Book Antiqua"/>
                <a:cs typeface="Book Antiqua"/>
              </a:rPr>
              <a:t> </a:t>
            </a:r>
            <a:r>
              <a:rPr dirty="0" sz="2050" spc="-10" b="1">
                <a:latin typeface="Book Antiqua"/>
                <a:cs typeface="Book Antiqua"/>
              </a:rPr>
              <a:t>Questions</a:t>
            </a:r>
            <a:endParaRPr sz="2050">
              <a:latin typeface="Book Antiqua"/>
              <a:cs typeface="Book Antiqu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2094102" y="3858926"/>
            <a:ext cx="5504815" cy="202311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algn="ctr" marR="13335">
              <a:lnSpc>
                <a:spcPct val="100000"/>
              </a:lnSpc>
              <a:spcBef>
                <a:spcPts val="114"/>
              </a:spcBef>
            </a:pPr>
            <a:r>
              <a:rPr dirty="0" sz="2050" spc="-95" b="0" i="1">
                <a:latin typeface="Bookman Old Style"/>
                <a:cs typeface="Bookman Old Style"/>
              </a:rPr>
              <a:t>Modern</a:t>
            </a:r>
            <a:r>
              <a:rPr dirty="0" sz="2050" spc="-50" b="0" i="1">
                <a:latin typeface="Bookman Old Style"/>
                <a:cs typeface="Bookman Old Style"/>
              </a:rPr>
              <a:t> </a:t>
            </a:r>
            <a:r>
              <a:rPr dirty="0" sz="2050" spc="-10" b="0" i="1">
                <a:latin typeface="Bookman Old Style"/>
                <a:cs typeface="Bookman Old Style"/>
              </a:rPr>
              <a:t>Physics</a:t>
            </a:r>
            <a:endParaRPr sz="2050">
              <a:latin typeface="Bookman Old Style"/>
              <a:cs typeface="Bookman Old Style"/>
            </a:endParaRPr>
          </a:p>
          <a:p>
            <a:pPr algn="ctr">
              <a:lnSpc>
                <a:spcPct val="100000"/>
              </a:lnSpc>
              <a:spcBef>
                <a:spcPts val="30"/>
              </a:spcBef>
            </a:pPr>
            <a:r>
              <a:rPr dirty="0" sz="2050">
                <a:latin typeface="Times New Roman"/>
                <a:cs typeface="Times New Roman"/>
              </a:rPr>
              <a:t>Chapter</a:t>
            </a:r>
            <a:r>
              <a:rPr dirty="0" sz="2050" spc="9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1:</a:t>
            </a:r>
            <a:r>
              <a:rPr dirty="0" sz="2050" spc="31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“Relativity</a:t>
            </a:r>
            <a:r>
              <a:rPr dirty="0" sz="2050" spc="10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I:</a:t>
            </a:r>
            <a:r>
              <a:rPr dirty="0" sz="2050" spc="95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Time,</a:t>
            </a:r>
            <a:r>
              <a:rPr dirty="0" sz="2050" spc="10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Space,</a:t>
            </a:r>
            <a:r>
              <a:rPr dirty="0" sz="2050" spc="10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and</a:t>
            </a:r>
            <a:r>
              <a:rPr dirty="0" sz="2050" spc="100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Motion”</a:t>
            </a:r>
            <a:endParaRPr sz="2050">
              <a:latin typeface="Times New Roman"/>
              <a:cs typeface="Times New Roman"/>
            </a:endParaRPr>
          </a:p>
          <a:p>
            <a:pPr algn="ctr" marL="1286510" marR="1279525">
              <a:lnSpc>
                <a:spcPct val="101200"/>
              </a:lnSpc>
            </a:pPr>
            <a:r>
              <a:rPr dirty="0" sz="2050">
                <a:latin typeface="Times New Roman"/>
                <a:cs typeface="Times New Roman"/>
              </a:rPr>
              <a:t>Cambridge</a:t>
            </a:r>
            <a:r>
              <a:rPr dirty="0" sz="2050" spc="-35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University</a:t>
            </a:r>
            <a:r>
              <a:rPr dirty="0" sz="2050" spc="-25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Press felderbooks.com</a:t>
            </a:r>
            <a:endParaRPr sz="2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795"/>
              </a:spcBef>
            </a:pP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Gary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Felder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Kenny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Felder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80719" y="783217"/>
            <a:ext cx="8331834" cy="3957954"/>
          </a:xfrm>
          <a:prstGeom prst="rect">
            <a:avLst/>
          </a:prstGeom>
        </p:spPr>
        <p:txBody>
          <a:bodyPr wrap="square" lIns="0" tIns="107315" rIns="0" bIns="0" rtlCol="0" vert="horz">
            <a:spAutoFit/>
          </a:bodyPr>
          <a:lstStyle/>
          <a:p>
            <a:pPr algn="just" marL="50165">
              <a:lnSpc>
                <a:spcPct val="100000"/>
              </a:lnSpc>
              <a:spcBef>
                <a:spcPts val="845"/>
              </a:spcBef>
              <a:tabLst>
                <a:tab pos="61448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1.1.</a:t>
            </a:r>
            <a:r>
              <a:rPr dirty="0" sz="1200" spc="19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GALILEAN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RELATIVITY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00">
              <a:latin typeface="Times New Roman"/>
              <a:cs typeface="Times New Roman"/>
            </a:endParaRPr>
          </a:p>
          <a:p>
            <a:pPr algn="just" marL="50800" marR="43180">
              <a:lnSpc>
                <a:spcPct val="101200"/>
              </a:lnSpc>
            </a:pPr>
            <a:r>
              <a:rPr dirty="0" sz="2050" spc="-100">
                <a:latin typeface="Times New Roman"/>
                <a:cs typeface="Times New Roman"/>
              </a:rPr>
              <a:t>You</a:t>
            </a:r>
            <a:r>
              <a:rPr dirty="0" sz="2050" spc="3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are</a:t>
            </a:r>
            <a:r>
              <a:rPr dirty="0" sz="2050" spc="30">
                <a:latin typeface="Times New Roman"/>
                <a:cs typeface="Times New Roman"/>
              </a:rPr>
              <a:t> </a:t>
            </a:r>
            <a:r>
              <a:rPr dirty="0" sz="2050" spc="5">
                <a:latin typeface="Times New Roman"/>
                <a:cs typeface="Times New Roman"/>
              </a:rPr>
              <a:t>standing</a:t>
            </a:r>
            <a:r>
              <a:rPr dirty="0" sz="2050" spc="30">
                <a:latin typeface="Times New Roman"/>
                <a:cs typeface="Times New Roman"/>
              </a:rPr>
              <a:t> </a:t>
            </a:r>
            <a:r>
              <a:rPr dirty="0" sz="2050" spc="95">
                <a:latin typeface="Times New Roman"/>
                <a:cs typeface="Times New Roman"/>
              </a:rPr>
              <a:t>at</a:t>
            </a:r>
            <a:r>
              <a:rPr dirty="0" sz="2050" spc="30">
                <a:latin typeface="Times New Roman"/>
                <a:cs typeface="Times New Roman"/>
              </a:rPr>
              <a:t> </a:t>
            </a:r>
            <a:r>
              <a:rPr dirty="0" sz="2050" spc="10">
                <a:latin typeface="Times New Roman"/>
                <a:cs typeface="Times New Roman"/>
              </a:rPr>
              <a:t>rest</a:t>
            </a:r>
            <a:r>
              <a:rPr dirty="0" sz="2050" spc="30">
                <a:latin typeface="Times New Roman"/>
                <a:cs typeface="Times New Roman"/>
              </a:rPr>
              <a:t> </a:t>
            </a:r>
            <a:r>
              <a:rPr dirty="0" sz="2050" spc="25">
                <a:latin typeface="Times New Roman"/>
                <a:cs typeface="Times New Roman"/>
              </a:rPr>
              <a:t>and</a:t>
            </a:r>
            <a:r>
              <a:rPr dirty="0" sz="2050" spc="30">
                <a:latin typeface="Times New Roman"/>
                <a:cs typeface="Times New Roman"/>
              </a:rPr>
              <a:t> </a:t>
            </a:r>
            <a:r>
              <a:rPr dirty="0" sz="2050" spc="-5">
                <a:latin typeface="Times New Roman"/>
                <a:cs typeface="Times New Roman"/>
              </a:rPr>
              <a:t>Mary</a:t>
            </a:r>
            <a:r>
              <a:rPr dirty="0" sz="2050" spc="30">
                <a:latin typeface="Times New Roman"/>
                <a:cs typeface="Times New Roman"/>
              </a:rPr>
              <a:t> </a:t>
            </a:r>
            <a:r>
              <a:rPr dirty="0" sz="2050" spc="-65">
                <a:latin typeface="Times New Roman"/>
                <a:cs typeface="Times New Roman"/>
              </a:rPr>
              <a:t>is</a:t>
            </a:r>
            <a:r>
              <a:rPr dirty="0" sz="2050" spc="30">
                <a:latin typeface="Times New Roman"/>
                <a:cs typeface="Times New Roman"/>
              </a:rPr>
              <a:t> </a:t>
            </a:r>
            <a:r>
              <a:rPr dirty="0" sz="2050" spc="-50">
                <a:latin typeface="Times New Roman"/>
                <a:cs typeface="Times New Roman"/>
              </a:rPr>
              <a:t>moving</a:t>
            </a:r>
            <a:r>
              <a:rPr dirty="0" sz="2050" spc="30">
                <a:latin typeface="Times New Roman"/>
                <a:cs typeface="Times New Roman"/>
              </a:rPr>
              <a:t> </a:t>
            </a:r>
            <a:r>
              <a:rPr dirty="0" sz="2050" spc="-35">
                <a:latin typeface="Times New Roman"/>
                <a:cs typeface="Times New Roman"/>
              </a:rPr>
              <a:t>by</a:t>
            </a:r>
            <a:r>
              <a:rPr dirty="0" sz="2050" spc="30">
                <a:latin typeface="Times New Roman"/>
                <a:cs typeface="Times New Roman"/>
              </a:rPr>
              <a:t> </a:t>
            </a:r>
            <a:r>
              <a:rPr dirty="0" sz="2050" spc="-50">
                <a:latin typeface="Times New Roman"/>
                <a:cs typeface="Times New Roman"/>
              </a:rPr>
              <a:t>you</a:t>
            </a:r>
            <a:r>
              <a:rPr dirty="0" sz="2050" spc="30">
                <a:latin typeface="Times New Roman"/>
                <a:cs typeface="Times New Roman"/>
              </a:rPr>
              <a:t> </a:t>
            </a:r>
            <a:r>
              <a:rPr dirty="0" sz="2050" spc="-20">
                <a:latin typeface="Times New Roman"/>
                <a:cs typeface="Times New Roman"/>
              </a:rPr>
              <a:t>in</a:t>
            </a:r>
            <a:r>
              <a:rPr dirty="0" sz="2050" spc="30">
                <a:latin typeface="Times New Roman"/>
                <a:cs typeface="Times New Roman"/>
              </a:rPr>
              <a:t> </a:t>
            </a:r>
            <a:r>
              <a:rPr dirty="0" sz="2050" spc="35">
                <a:latin typeface="Times New Roman"/>
                <a:cs typeface="Times New Roman"/>
              </a:rPr>
              <a:t>the</a:t>
            </a:r>
            <a:r>
              <a:rPr dirty="0" sz="2050" spc="30">
                <a:latin typeface="Times New Roman"/>
                <a:cs typeface="Times New Roman"/>
              </a:rPr>
              <a:t> </a:t>
            </a:r>
            <a:r>
              <a:rPr dirty="0" sz="2050" spc="-25">
                <a:latin typeface="Times New Roman"/>
                <a:cs typeface="Times New Roman"/>
              </a:rPr>
              <a:t>positive</a:t>
            </a:r>
            <a:r>
              <a:rPr dirty="0" sz="2050" spc="30">
                <a:latin typeface="Times New Roman"/>
                <a:cs typeface="Times New Roman"/>
              </a:rPr>
              <a:t> </a:t>
            </a:r>
            <a:r>
              <a:rPr dirty="0" sz="2050" spc="-250" b="0" i="1">
                <a:latin typeface="Bookman Old Style"/>
                <a:cs typeface="Bookman Old Style"/>
              </a:rPr>
              <a:t>y</a:t>
            </a:r>
            <a:r>
              <a:rPr dirty="0" sz="2050" b="0" i="1">
                <a:latin typeface="Bookman Old Style"/>
                <a:cs typeface="Bookman Old Style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direction.</a:t>
            </a:r>
            <a:r>
              <a:rPr dirty="0" sz="2050" spc="-25">
                <a:latin typeface="Times New Roman"/>
                <a:cs typeface="Times New Roman"/>
              </a:rPr>
              <a:t> Ben</a:t>
            </a:r>
            <a:r>
              <a:rPr dirty="0" sz="2050" spc="250">
                <a:latin typeface="Times New Roman"/>
                <a:cs typeface="Times New Roman"/>
              </a:rPr>
              <a:t> </a:t>
            </a:r>
            <a:r>
              <a:rPr dirty="0" sz="2050" spc="-65">
                <a:latin typeface="Times New Roman"/>
                <a:cs typeface="Times New Roman"/>
              </a:rPr>
              <a:t>is</a:t>
            </a:r>
            <a:r>
              <a:rPr dirty="0" sz="2050" spc="250">
                <a:latin typeface="Times New Roman"/>
                <a:cs typeface="Times New Roman"/>
              </a:rPr>
              <a:t> </a:t>
            </a:r>
            <a:r>
              <a:rPr dirty="0" sz="2050" spc="-50">
                <a:latin typeface="Times New Roman"/>
                <a:cs typeface="Times New Roman"/>
              </a:rPr>
              <a:t>moving</a:t>
            </a:r>
            <a:r>
              <a:rPr dirty="0" sz="2050" spc="250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nearby</a:t>
            </a:r>
            <a:r>
              <a:rPr dirty="0" sz="2050" spc="250">
                <a:latin typeface="Times New Roman"/>
                <a:cs typeface="Times New Roman"/>
              </a:rPr>
              <a:t> </a:t>
            </a:r>
            <a:r>
              <a:rPr dirty="0" sz="2050" spc="-20">
                <a:latin typeface="Times New Roman"/>
                <a:cs typeface="Times New Roman"/>
              </a:rPr>
              <a:t>in</a:t>
            </a:r>
            <a:r>
              <a:rPr dirty="0" sz="2050" spc="250">
                <a:latin typeface="Times New Roman"/>
                <a:cs typeface="Times New Roman"/>
              </a:rPr>
              <a:t> </a:t>
            </a:r>
            <a:r>
              <a:rPr dirty="0" sz="2050" spc="-55">
                <a:latin typeface="Times New Roman"/>
                <a:cs typeface="Times New Roman"/>
              </a:rPr>
              <a:t>some</a:t>
            </a:r>
            <a:r>
              <a:rPr dirty="0" sz="2050" spc="250">
                <a:latin typeface="Times New Roman"/>
                <a:cs typeface="Times New Roman"/>
              </a:rPr>
              <a:t> </a:t>
            </a:r>
            <a:r>
              <a:rPr dirty="0" sz="2050" spc="-70">
                <a:latin typeface="Times New Roman"/>
                <a:cs typeface="Times New Roman"/>
              </a:rPr>
              <a:t>way</a:t>
            </a:r>
            <a:r>
              <a:rPr dirty="0" sz="2050" spc="250">
                <a:latin typeface="Times New Roman"/>
                <a:cs typeface="Times New Roman"/>
              </a:rPr>
              <a:t> </a:t>
            </a:r>
            <a:r>
              <a:rPr dirty="0" sz="2050" spc="90">
                <a:latin typeface="Times New Roman"/>
                <a:cs typeface="Times New Roman"/>
              </a:rPr>
              <a:t>that</a:t>
            </a:r>
            <a:r>
              <a:rPr dirty="0" sz="2050" spc="250">
                <a:latin typeface="Times New Roman"/>
                <a:cs typeface="Times New Roman"/>
              </a:rPr>
              <a:t> </a:t>
            </a:r>
            <a:r>
              <a:rPr dirty="0" sz="2050" spc="-120">
                <a:latin typeface="Times New Roman"/>
                <a:cs typeface="Times New Roman"/>
              </a:rPr>
              <a:t>we</a:t>
            </a:r>
            <a:r>
              <a:rPr dirty="0" sz="2050" spc="250">
                <a:latin typeface="Times New Roman"/>
                <a:cs typeface="Times New Roman"/>
              </a:rPr>
              <a:t> </a:t>
            </a:r>
            <a:r>
              <a:rPr dirty="0" sz="2050" spc="-25">
                <a:latin typeface="Times New Roman"/>
                <a:cs typeface="Times New Roman"/>
              </a:rPr>
              <a:t>haven’t</a:t>
            </a:r>
            <a:r>
              <a:rPr dirty="0" sz="2050" spc="250">
                <a:latin typeface="Times New Roman"/>
                <a:cs typeface="Times New Roman"/>
              </a:rPr>
              <a:t> </a:t>
            </a:r>
            <a:r>
              <a:rPr dirty="0" sz="2050" spc="-50">
                <a:latin typeface="Times New Roman"/>
                <a:cs typeface="Times New Roman"/>
              </a:rPr>
              <a:t>specified.</a:t>
            </a:r>
            <a:r>
              <a:rPr dirty="0" sz="2050" spc="740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Each</a:t>
            </a:r>
            <a:r>
              <a:rPr dirty="0" sz="2050" spc="250">
                <a:latin typeface="Times New Roman"/>
                <a:cs typeface="Times New Roman"/>
              </a:rPr>
              <a:t> </a:t>
            </a:r>
            <a:r>
              <a:rPr dirty="0" sz="2050" spc="-20">
                <a:latin typeface="Times New Roman"/>
                <a:cs typeface="Times New Roman"/>
              </a:rPr>
              <a:t>question</a:t>
            </a:r>
            <a:r>
              <a:rPr dirty="0" sz="2050" spc="-30">
                <a:latin typeface="Times New Roman"/>
                <a:cs typeface="Times New Roman"/>
              </a:rPr>
              <a:t> </a:t>
            </a:r>
            <a:r>
              <a:rPr dirty="0" sz="2050" spc="-65">
                <a:latin typeface="Times New Roman"/>
                <a:cs typeface="Times New Roman"/>
              </a:rPr>
              <a:t>below</a:t>
            </a:r>
            <a:r>
              <a:rPr dirty="0" sz="2050" spc="145">
                <a:latin typeface="Times New Roman"/>
                <a:cs typeface="Times New Roman"/>
              </a:rPr>
              <a:t> </a:t>
            </a:r>
            <a:r>
              <a:rPr dirty="0" sz="2050" spc="-40">
                <a:latin typeface="Times New Roman"/>
                <a:cs typeface="Times New Roman"/>
              </a:rPr>
              <a:t>refers</a:t>
            </a:r>
            <a:r>
              <a:rPr dirty="0" sz="2050" spc="145">
                <a:latin typeface="Times New Roman"/>
                <a:cs typeface="Times New Roman"/>
              </a:rPr>
              <a:t> </a:t>
            </a:r>
            <a:r>
              <a:rPr dirty="0" sz="2050" spc="35">
                <a:latin typeface="Times New Roman"/>
                <a:cs typeface="Times New Roman"/>
              </a:rPr>
              <a:t>to</a:t>
            </a:r>
            <a:r>
              <a:rPr dirty="0" sz="2050" spc="145">
                <a:latin typeface="Times New Roman"/>
                <a:cs typeface="Times New Roman"/>
              </a:rPr>
              <a:t> </a:t>
            </a:r>
            <a:r>
              <a:rPr dirty="0" sz="2050" spc="35">
                <a:latin typeface="Times New Roman"/>
                <a:cs typeface="Times New Roman"/>
              </a:rPr>
              <a:t>a</a:t>
            </a:r>
            <a:r>
              <a:rPr dirty="0" sz="2050" spc="145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measurement</a:t>
            </a:r>
            <a:r>
              <a:rPr dirty="0" sz="2050" spc="145">
                <a:latin typeface="Times New Roman"/>
                <a:cs typeface="Times New Roman"/>
              </a:rPr>
              <a:t> </a:t>
            </a:r>
            <a:r>
              <a:rPr dirty="0" sz="2050" spc="-105">
                <a:latin typeface="Times New Roman"/>
                <a:cs typeface="Times New Roman"/>
              </a:rPr>
              <a:t>of</a:t>
            </a:r>
            <a:r>
              <a:rPr dirty="0" sz="2050" spc="150">
                <a:latin typeface="Times New Roman"/>
                <a:cs typeface="Times New Roman"/>
              </a:rPr>
              <a:t> </a:t>
            </a:r>
            <a:r>
              <a:rPr dirty="0" sz="2050" spc="-25">
                <a:latin typeface="Times New Roman"/>
                <a:cs typeface="Times New Roman"/>
              </a:rPr>
              <a:t>Ben</a:t>
            </a:r>
            <a:r>
              <a:rPr dirty="0" sz="2050" spc="145">
                <a:latin typeface="Times New Roman"/>
                <a:cs typeface="Times New Roman"/>
              </a:rPr>
              <a:t> </a:t>
            </a:r>
            <a:r>
              <a:rPr dirty="0" sz="2050" spc="10">
                <a:latin typeface="Times New Roman"/>
                <a:cs typeface="Times New Roman"/>
              </a:rPr>
              <a:t>taken</a:t>
            </a:r>
            <a:r>
              <a:rPr dirty="0" sz="2050" spc="145">
                <a:latin typeface="Times New Roman"/>
                <a:cs typeface="Times New Roman"/>
              </a:rPr>
              <a:t> </a:t>
            </a:r>
            <a:r>
              <a:rPr dirty="0" sz="2050" spc="-55">
                <a:latin typeface="Times New Roman"/>
                <a:cs typeface="Times New Roman"/>
              </a:rPr>
              <a:t>some</a:t>
            </a:r>
            <a:r>
              <a:rPr dirty="0" sz="2050" spc="145">
                <a:latin typeface="Times New Roman"/>
                <a:cs typeface="Times New Roman"/>
              </a:rPr>
              <a:t> </a:t>
            </a:r>
            <a:r>
              <a:rPr dirty="0" sz="2050" spc="5">
                <a:latin typeface="Times New Roman"/>
                <a:cs typeface="Times New Roman"/>
              </a:rPr>
              <a:t>time</a:t>
            </a:r>
            <a:r>
              <a:rPr dirty="0" sz="2050" spc="145">
                <a:latin typeface="Times New Roman"/>
                <a:cs typeface="Times New Roman"/>
              </a:rPr>
              <a:t> </a:t>
            </a:r>
            <a:r>
              <a:rPr dirty="0" sz="2050" spc="10">
                <a:latin typeface="Times New Roman"/>
                <a:cs typeface="Times New Roman"/>
              </a:rPr>
              <a:t>after</a:t>
            </a:r>
            <a:r>
              <a:rPr dirty="0" sz="2050" spc="145">
                <a:latin typeface="Times New Roman"/>
                <a:cs typeface="Times New Roman"/>
              </a:rPr>
              <a:t> </a:t>
            </a:r>
            <a:r>
              <a:rPr dirty="0" sz="2050" spc="-5">
                <a:latin typeface="Times New Roman"/>
                <a:cs typeface="Times New Roman"/>
              </a:rPr>
              <a:t>Mary</a:t>
            </a:r>
            <a:r>
              <a:rPr dirty="0" sz="2050" spc="150">
                <a:latin typeface="Times New Roman"/>
                <a:cs typeface="Times New Roman"/>
              </a:rPr>
              <a:t> </a:t>
            </a:r>
            <a:r>
              <a:rPr dirty="0" sz="2050" spc="-5">
                <a:latin typeface="Times New Roman"/>
                <a:cs typeface="Times New Roman"/>
              </a:rPr>
              <a:t>has</a:t>
            </a:r>
            <a:r>
              <a:rPr dirty="0" sz="2050" spc="145">
                <a:latin typeface="Times New Roman"/>
                <a:cs typeface="Times New Roman"/>
              </a:rPr>
              <a:t> </a:t>
            </a:r>
            <a:r>
              <a:rPr dirty="0" sz="2050" spc="-25">
                <a:latin typeface="Times New Roman"/>
                <a:cs typeface="Times New Roman"/>
              </a:rPr>
              <a:t>passed</a:t>
            </a:r>
            <a:r>
              <a:rPr dirty="0" sz="2050" spc="10">
                <a:latin typeface="Times New Roman"/>
                <a:cs typeface="Times New Roman"/>
              </a:rPr>
              <a:t> </a:t>
            </a:r>
            <a:r>
              <a:rPr dirty="0" sz="2050" spc="-35">
                <a:latin typeface="Times New Roman"/>
                <a:cs typeface="Times New Roman"/>
              </a:rPr>
              <a:t>you,</a:t>
            </a:r>
            <a:r>
              <a:rPr dirty="0" sz="2050" spc="265">
                <a:latin typeface="Times New Roman"/>
                <a:cs typeface="Times New Roman"/>
              </a:rPr>
              <a:t> </a:t>
            </a:r>
            <a:r>
              <a:rPr dirty="0" sz="2050" spc="25">
                <a:latin typeface="Times New Roman"/>
                <a:cs typeface="Times New Roman"/>
              </a:rPr>
              <a:t>and</a:t>
            </a:r>
            <a:r>
              <a:rPr dirty="0" sz="2050" spc="235">
                <a:latin typeface="Times New Roman"/>
                <a:cs typeface="Times New Roman"/>
              </a:rPr>
              <a:t> </a:t>
            </a:r>
            <a:r>
              <a:rPr dirty="0" sz="2050" spc="-30">
                <a:latin typeface="Times New Roman"/>
                <a:cs typeface="Times New Roman"/>
              </a:rPr>
              <a:t>compares</a:t>
            </a:r>
            <a:r>
              <a:rPr dirty="0" sz="2050" spc="235">
                <a:latin typeface="Times New Roman"/>
                <a:cs typeface="Times New Roman"/>
              </a:rPr>
              <a:t> </a:t>
            </a:r>
            <a:r>
              <a:rPr dirty="0" sz="2050" spc="90">
                <a:latin typeface="Times New Roman"/>
                <a:cs typeface="Times New Roman"/>
              </a:rPr>
              <a:t>that</a:t>
            </a:r>
            <a:r>
              <a:rPr dirty="0" sz="2050" spc="229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measurement</a:t>
            </a:r>
            <a:r>
              <a:rPr dirty="0" sz="2050" spc="235">
                <a:latin typeface="Times New Roman"/>
                <a:cs typeface="Times New Roman"/>
              </a:rPr>
              <a:t> </a:t>
            </a:r>
            <a:r>
              <a:rPr dirty="0" sz="2050" spc="-20">
                <a:latin typeface="Times New Roman"/>
                <a:cs typeface="Times New Roman"/>
              </a:rPr>
              <a:t>in</a:t>
            </a:r>
            <a:r>
              <a:rPr dirty="0" sz="2050" spc="235">
                <a:latin typeface="Times New Roman"/>
                <a:cs typeface="Times New Roman"/>
              </a:rPr>
              <a:t> </a:t>
            </a:r>
            <a:r>
              <a:rPr dirty="0" sz="2050" spc="-25">
                <a:latin typeface="Times New Roman"/>
                <a:cs typeface="Times New Roman"/>
              </a:rPr>
              <a:t>your</a:t>
            </a:r>
            <a:r>
              <a:rPr dirty="0" sz="2050" spc="235">
                <a:latin typeface="Times New Roman"/>
                <a:cs typeface="Times New Roman"/>
              </a:rPr>
              <a:t> </a:t>
            </a:r>
            <a:r>
              <a:rPr dirty="0" sz="2050" spc="-25">
                <a:latin typeface="Times New Roman"/>
                <a:cs typeface="Times New Roman"/>
              </a:rPr>
              <a:t>frame</a:t>
            </a:r>
            <a:r>
              <a:rPr dirty="0" sz="2050" spc="235">
                <a:latin typeface="Times New Roman"/>
                <a:cs typeface="Times New Roman"/>
              </a:rPr>
              <a:t> </a:t>
            </a:r>
            <a:r>
              <a:rPr dirty="0" sz="2050" spc="5">
                <a:latin typeface="Times New Roman"/>
                <a:cs typeface="Times New Roman"/>
              </a:rPr>
              <a:t>(unprimed)</a:t>
            </a:r>
            <a:r>
              <a:rPr dirty="0" sz="2050" spc="235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with</a:t>
            </a:r>
            <a:r>
              <a:rPr dirty="0" sz="2050" spc="235">
                <a:latin typeface="Times New Roman"/>
                <a:cs typeface="Times New Roman"/>
              </a:rPr>
              <a:t> </a:t>
            </a:r>
            <a:r>
              <a:rPr dirty="0" sz="2050" spc="-40">
                <a:latin typeface="Times New Roman"/>
                <a:cs typeface="Times New Roman"/>
              </a:rPr>
              <a:t>Mary’s</a:t>
            </a:r>
            <a:r>
              <a:rPr dirty="0" sz="2050" spc="-55">
                <a:latin typeface="Times New Roman"/>
                <a:cs typeface="Times New Roman"/>
              </a:rPr>
              <a:t> </a:t>
            </a:r>
            <a:r>
              <a:rPr dirty="0" sz="2050" spc="5">
                <a:latin typeface="Times New Roman"/>
                <a:cs typeface="Times New Roman"/>
              </a:rPr>
              <a:t>(primed).</a:t>
            </a:r>
            <a:r>
              <a:rPr dirty="0" sz="2050" spc="290">
                <a:latin typeface="Times New Roman"/>
                <a:cs typeface="Times New Roman"/>
              </a:rPr>
              <a:t> </a:t>
            </a:r>
            <a:r>
              <a:rPr dirty="0" sz="2050" spc="-35">
                <a:latin typeface="Times New Roman"/>
                <a:cs typeface="Times New Roman"/>
              </a:rPr>
              <a:t>For</a:t>
            </a:r>
            <a:r>
              <a:rPr dirty="0" sz="2050" spc="10">
                <a:latin typeface="Times New Roman"/>
                <a:cs typeface="Times New Roman"/>
              </a:rPr>
              <a:t> </a:t>
            </a:r>
            <a:r>
              <a:rPr dirty="0" sz="2050" spc="-40">
                <a:latin typeface="Times New Roman"/>
                <a:cs typeface="Times New Roman"/>
              </a:rPr>
              <a:t>each</a:t>
            </a:r>
            <a:r>
              <a:rPr dirty="0" sz="2050" spc="10">
                <a:latin typeface="Times New Roman"/>
                <a:cs typeface="Times New Roman"/>
              </a:rPr>
              <a:t> </a:t>
            </a:r>
            <a:r>
              <a:rPr dirty="0" sz="2050" spc="-50">
                <a:latin typeface="Times New Roman"/>
                <a:cs typeface="Times New Roman"/>
              </a:rPr>
              <a:t>one</a:t>
            </a:r>
            <a:r>
              <a:rPr dirty="0" sz="2050" spc="10">
                <a:latin typeface="Times New Roman"/>
                <a:cs typeface="Times New Roman"/>
              </a:rPr>
              <a:t> </a:t>
            </a:r>
            <a:r>
              <a:rPr dirty="0" sz="2050" spc="-40">
                <a:latin typeface="Times New Roman"/>
                <a:cs typeface="Times New Roman"/>
              </a:rPr>
              <a:t>say</a:t>
            </a:r>
            <a:r>
              <a:rPr dirty="0" sz="2050" spc="10">
                <a:latin typeface="Times New Roman"/>
                <a:cs typeface="Times New Roman"/>
              </a:rPr>
              <a:t> </a:t>
            </a:r>
            <a:r>
              <a:rPr dirty="0" sz="2050" spc="-5">
                <a:latin typeface="Times New Roman"/>
                <a:cs typeface="Times New Roman"/>
              </a:rPr>
              <a:t>whether</a:t>
            </a:r>
            <a:r>
              <a:rPr dirty="0" sz="2050" spc="1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A)</a:t>
            </a:r>
            <a:r>
              <a:rPr dirty="0" sz="2050" spc="10">
                <a:latin typeface="Times New Roman"/>
                <a:cs typeface="Times New Roman"/>
              </a:rPr>
              <a:t> </a:t>
            </a:r>
            <a:r>
              <a:rPr dirty="0" sz="2050" spc="35">
                <a:latin typeface="Times New Roman"/>
                <a:cs typeface="Times New Roman"/>
              </a:rPr>
              <a:t>the</a:t>
            </a:r>
            <a:r>
              <a:rPr dirty="0" sz="2050" spc="10">
                <a:latin typeface="Times New Roman"/>
                <a:cs typeface="Times New Roman"/>
              </a:rPr>
              <a:t> </a:t>
            </a:r>
            <a:r>
              <a:rPr dirty="0" sz="2050" spc="-5">
                <a:latin typeface="Times New Roman"/>
                <a:cs typeface="Times New Roman"/>
              </a:rPr>
              <a:t>unprimed</a:t>
            </a:r>
            <a:r>
              <a:rPr dirty="0" sz="2050" spc="10">
                <a:latin typeface="Times New Roman"/>
                <a:cs typeface="Times New Roman"/>
              </a:rPr>
              <a:t> </a:t>
            </a:r>
            <a:r>
              <a:rPr dirty="0" sz="2050" spc="-25">
                <a:latin typeface="Times New Roman"/>
                <a:cs typeface="Times New Roman"/>
              </a:rPr>
              <a:t>variable</a:t>
            </a:r>
            <a:r>
              <a:rPr dirty="0" sz="2050" spc="10">
                <a:latin typeface="Times New Roman"/>
                <a:cs typeface="Times New Roman"/>
              </a:rPr>
              <a:t> </a:t>
            </a:r>
            <a:r>
              <a:rPr dirty="0" sz="2050" spc="-65">
                <a:latin typeface="Times New Roman"/>
                <a:cs typeface="Times New Roman"/>
              </a:rPr>
              <a:t>is</a:t>
            </a:r>
            <a:r>
              <a:rPr dirty="0" sz="2050" spc="10">
                <a:latin typeface="Times New Roman"/>
                <a:cs typeface="Times New Roman"/>
              </a:rPr>
              <a:t> </a:t>
            </a:r>
            <a:r>
              <a:rPr dirty="0" sz="2050" spc="5">
                <a:latin typeface="Times New Roman"/>
                <a:cs typeface="Times New Roman"/>
              </a:rPr>
              <a:t>greater,</a:t>
            </a:r>
            <a:r>
              <a:rPr dirty="0" sz="2050" spc="30">
                <a:latin typeface="Times New Roman"/>
                <a:cs typeface="Times New Roman"/>
              </a:rPr>
              <a:t> </a:t>
            </a:r>
            <a:r>
              <a:rPr dirty="0" sz="2050" spc="10">
                <a:latin typeface="Times New Roman"/>
                <a:cs typeface="Times New Roman"/>
              </a:rPr>
              <a:t>B) </a:t>
            </a:r>
            <a:r>
              <a:rPr dirty="0" sz="2050" spc="30">
                <a:latin typeface="Times New Roman"/>
                <a:cs typeface="Times New Roman"/>
              </a:rPr>
              <a:t>the</a:t>
            </a:r>
            <a:r>
              <a:rPr dirty="0" sz="2050" spc="-45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primed</a:t>
            </a:r>
            <a:r>
              <a:rPr dirty="0" sz="2050" spc="50">
                <a:latin typeface="Times New Roman"/>
                <a:cs typeface="Times New Roman"/>
              </a:rPr>
              <a:t> </a:t>
            </a:r>
            <a:r>
              <a:rPr dirty="0" sz="2050" spc="-25">
                <a:latin typeface="Times New Roman"/>
                <a:cs typeface="Times New Roman"/>
              </a:rPr>
              <a:t>variable</a:t>
            </a:r>
            <a:r>
              <a:rPr dirty="0" sz="2050" spc="50">
                <a:latin typeface="Times New Roman"/>
                <a:cs typeface="Times New Roman"/>
              </a:rPr>
              <a:t> </a:t>
            </a:r>
            <a:r>
              <a:rPr dirty="0" sz="2050" spc="-65">
                <a:latin typeface="Times New Roman"/>
                <a:cs typeface="Times New Roman"/>
              </a:rPr>
              <a:t>is</a:t>
            </a:r>
            <a:r>
              <a:rPr dirty="0" sz="2050" spc="50">
                <a:latin typeface="Times New Roman"/>
                <a:cs typeface="Times New Roman"/>
              </a:rPr>
              <a:t> </a:t>
            </a:r>
            <a:r>
              <a:rPr dirty="0" sz="2050" spc="5">
                <a:latin typeface="Times New Roman"/>
                <a:cs typeface="Times New Roman"/>
              </a:rPr>
              <a:t>greater,</a:t>
            </a:r>
            <a:r>
              <a:rPr dirty="0" sz="2050" spc="65">
                <a:latin typeface="Times New Roman"/>
                <a:cs typeface="Times New Roman"/>
              </a:rPr>
              <a:t> </a:t>
            </a:r>
            <a:r>
              <a:rPr dirty="0" sz="2050" spc="20">
                <a:latin typeface="Times New Roman"/>
                <a:cs typeface="Times New Roman"/>
              </a:rPr>
              <a:t>C)</a:t>
            </a:r>
            <a:r>
              <a:rPr dirty="0" sz="2050" spc="50">
                <a:latin typeface="Times New Roman"/>
                <a:cs typeface="Times New Roman"/>
              </a:rPr>
              <a:t> </a:t>
            </a:r>
            <a:r>
              <a:rPr dirty="0" sz="2050" spc="20">
                <a:latin typeface="Times New Roman"/>
                <a:cs typeface="Times New Roman"/>
              </a:rPr>
              <a:t>they</a:t>
            </a:r>
            <a:r>
              <a:rPr dirty="0" sz="2050" spc="55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are</a:t>
            </a:r>
            <a:r>
              <a:rPr dirty="0" sz="2050" spc="50">
                <a:latin typeface="Times New Roman"/>
                <a:cs typeface="Times New Roman"/>
              </a:rPr>
              <a:t> </a:t>
            </a:r>
            <a:r>
              <a:rPr dirty="0" sz="2050" spc="-20">
                <a:latin typeface="Times New Roman"/>
                <a:cs typeface="Times New Roman"/>
              </a:rPr>
              <a:t>equal,</a:t>
            </a:r>
            <a:r>
              <a:rPr dirty="0" sz="2050" spc="65">
                <a:latin typeface="Times New Roman"/>
                <a:cs typeface="Times New Roman"/>
              </a:rPr>
              <a:t> </a:t>
            </a:r>
            <a:r>
              <a:rPr dirty="0" sz="2050" spc="-20">
                <a:latin typeface="Times New Roman"/>
                <a:cs typeface="Times New Roman"/>
              </a:rPr>
              <a:t>or</a:t>
            </a:r>
            <a:r>
              <a:rPr dirty="0" sz="2050" spc="50">
                <a:latin typeface="Times New Roman"/>
                <a:cs typeface="Times New Roman"/>
              </a:rPr>
              <a:t> </a:t>
            </a:r>
            <a:r>
              <a:rPr dirty="0" sz="2050" spc="5">
                <a:latin typeface="Times New Roman"/>
                <a:cs typeface="Times New Roman"/>
              </a:rPr>
              <a:t>D)</a:t>
            </a:r>
            <a:r>
              <a:rPr dirty="0" sz="2050" spc="50">
                <a:latin typeface="Times New Roman"/>
                <a:cs typeface="Times New Roman"/>
              </a:rPr>
              <a:t> </a:t>
            </a:r>
            <a:r>
              <a:rPr dirty="0" sz="2050" spc="15">
                <a:latin typeface="Times New Roman"/>
                <a:cs typeface="Times New Roman"/>
              </a:rPr>
              <a:t>there</a:t>
            </a:r>
            <a:r>
              <a:rPr dirty="0" sz="2050" spc="50">
                <a:latin typeface="Times New Roman"/>
                <a:cs typeface="Times New Roman"/>
              </a:rPr>
              <a:t> </a:t>
            </a:r>
            <a:r>
              <a:rPr dirty="0" sz="2050" spc="-25">
                <a:latin typeface="Times New Roman"/>
                <a:cs typeface="Times New Roman"/>
              </a:rPr>
              <a:t>isn’t</a:t>
            </a:r>
            <a:r>
              <a:rPr dirty="0" sz="2050" spc="50">
                <a:latin typeface="Times New Roman"/>
                <a:cs typeface="Times New Roman"/>
              </a:rPr>
              <a:t> </a:t>
            </a:r>
            <a:r>
              <a:rPr dirty="0" sz="2050" spc="-30">
                <a:latin typeface="Times New Roman"/>
                <a:cs typeface="Times New Roman"/>
              </a:rPr>
              <a:t>enough</a:t>
            </a:r>
            <a:r>
              <a:rPr dirty="0" sz="2050" spc="50">
                <a:latin typeface="Times New Roman"/>
                <a:cs typeface="Times New Roman"/>
              </a:rPr>
              <a:t> </a:t>
            </a:r>
            <a:r>
              <a:rPr dirty="0" sz="2050" spc="-30">
                <a:latin typeface="Times New Roman"/>
                <a:cs typeface="Times New Roman"/>
              </a:rPr>
              <a:t>informa-</a:t>
            </a:r>
            <a:r>
              <a:rPr dirty="0" sz="2050" spc="-15">
                <a:latin typeface="Times New Roman"/>
                <a:cs typeface="Times New Roman"/>
              </a:rPr>
              <a:t> </a:t>
            </a:r>
            <a:r>
              <a:rPr dirty="0" sz="2050" spc="5">
                <a:latin typeface="Times New Roman"/>
                <a:cs typeface="Times New Roman"/>
              </a:rPr>
              <a:t>tion</a:t>
            </a:r>
            <a:r>
              <a:rPr dirty="0" sz="2050" spc="160">
                <a:latin typeface="Times New Roman"/>
                <a:cs typeface="Times New Roman"/>
              </a:rPr>
              <a:t> </a:t>
            </a:r>
            <a:r>
              <a:rPr dirty="0" sz="2050" spc="35">
                <a:latin typeface="Times New Roman"/>
                <a:cs typeface="Times New Roman"/>
              </a:rPr>
              <a:t>to</a:t>
            </a:r>
            <a:r>
              <a:rPr dirty="0" sz="2050" spc="160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tell.</a:t>
            </a:r>
            <a:r>
              <a:rPr dirty="0" sz="2050" spc="465">
                <a:latin typeface="Times New Roman"/>
                <a:cs typeface="Times New Roman"/>
              </a:rPr>
              <a:t> </a:t>
            </a:r>
            <a:r>
              <a:rPr dirty="0" sz="2050" spc="-170" b="0" i="1">
                <a:latin typeface="Bookman Old Style"/>
                <a:cs typeface="Bookman Old Style"/>
              </a:rPr>
              <a:t>Remember</a:t>
            </a:r>
            <a:r>
              <a:rPr dirty="0" sz="2050" spc="155" b="0" i="1">
                <a:latin typeface="Bookman Old Style"/>
                <a:cs typeface="Bookman Old Style"/>
              </a:rPr>
              <a:t> </a:t>
            </a:r>
            <a:r>
              <a:rPr dirty="0" sz="2050" spc="-140" b="0" i="1">
                <a:latin typeface="Bookman Old Style"/>
                <a:cs typeface="Bookman Old Style"/>
              </a:rPr>
              <a:t>that</a:t>
            </a:r>
            <a:r>
              <a:rPr dirty="0" sz="2050" spc="150" b="0" i="1">
                <a:latin typeface="Bookman Old Style"/>
                <a:cs typeface="Bookman Old Style"/>
              </a:rPr>
              <a:t> </a:t>
            </a:r>
            <a:r>
              <a:rPr dirty="0" sz="2050" spc="-85" b="0" i="1">
                <a:latin typeface="Bookman Old Style"/>
                <a:cs typeface="Bookman Old Style"/>
              </a:rPr>
              <a:t>all</a:t>
            </a:r>
            <a:r>
              <a:rPr dirty="0" sz="2050" spc="150" b="0" i="1">
                <a:latin typeface="Bookman Old Style"/>
                <a:cs typeface="Bookman Old Style"/>
              </a:rPr>
              <a:t> </a:t>
            </a:r>
            <a:r>
              <a:rPr dirty="0" sz="2050" spc="-155" b="0" i="1">
                <a:latin typeface="Bookman Old Style"/>
                <a:cs typeface="Bookman Old Style"/>
              </a:rPr>
              <a:t>the</a:t>
            </a:r>
            <a:r>
              <a:rPr dirty="0" sz="2050" spc="150" b="0" i="1">
                <a:latin typeface="Bookman Old Style"/>
                <a:cs typeface="Bookman Old Style"/>
              </a:rPr>
              <a:t> </a:t>
            </a:r>
            <a:r>
              <a:rPr dirty="0" sz="2050" spc="-165" b="0" i="1">
                <a:latin typeface="Bookman Old Style"/>
                <a:cs typeface="Bookman Old Style"/>
              </a:rPr>
              <a:t>variables</a:t>
            </a:r>
            <a:r>
              <a:rPr dirty="0" sz="2050" spc="150" b="0" i="1">
                <a:latin typeface="Bookman Old Style"/>
                <a:cs typeface="Bookman Old Style"/>
              </a:rPr>
              <a:t> </a:t>
            </a:r>
            <a:r>
              <a:rPr dirty="0" sz="2050" spc="-100" b="0" i="1">
                <a:latin typeface="Bookman Old Style"/>
                <a:cs typeface="Bookman Old Style"/>
              </a:rPr>
              <a:t>refer</a:t>
            </a:r>
            <a:r>
              <a:rPr dirty="0" sz="2050" spc="155" b="0" i="1">
                <a:latin typeface="Bookman Old Style"/>
                <a:cs typeface="Bookman Old Style"/>
              </a:rPr>
              <a:t> </a:t>
            </a:r>
            <a:r>
              <a:rPr dirty="0" sz="2050" spc="-55" b="0" i="1">
                <a:latin typeface="Bookman Old Style"/>
                <a:cs typeface="Bookman Old Style"/>
              </a:rPr>
              <a:t>to</a:t>
            </a:r>
            <a:r>
              <a:rPr dirty="0" sz="2050" spc="150" b="0" i="1">
                <a:latin typeface="Bookman Old Style"/>
                <a:cs typeface="Bookman Old Style"/>
              </a:rPr>
              <a:t> </a:t>
            </a:r>
            <a:r>
              <a:rPr dirty="0" sz="2050" spc="-105" b="0" i="1">
                <a:latin typeface="Bookman Old Style"/>
                <a:cs typeface="Bookman Old Style"/>
              </a:rPr>
              <a:t>Ben,</a:t>
            </a:r>
            <a:r>
              <a:rPr dirty="0" sz="2050" spc="165" b="0" i="1">
                <a:latin typeface="Bookman Old Style"/>
                <a:cs typeface="Bookman Old Style"/>
              </a:rPr>
              <a:t> </a:t>
            </a:r>
            <a:r>
              <a:rPr dirty="0" sz="2050" spc="-265" b="0" i="1">
                <a:latin typeface="Bookman Old Style"/>
                <a:cs typeface="Bookman Old Style"/>
              </a:rPr>
              <a:t>as</a:t>
            </a:r>
            <a:r>
              <a:rPr dirty="0" sz="2050" spc="150" b="0" i="1">
                <a:latin typeface="Bookman Old Style"/>
                <a:cs typeface="Bookman Old Style"/>
              </a:rPr>
              <a:t> </a:t>
            </a:r>
            <a:r>
              <a:rPr dirty="0" sz="2050" spc="-235" b="0" i="1">
                <a:latin typeface="Bookman Old Style"/>
                <a:cs typeface="Bookman Old Style"/>
              </a:rPr>
              <a:t>measured</a:t>
            </a:r>
            <a:r>
              <a:rPr dirty="0" sz="2050" spc="150" b="0" i="1">
                <a:latin typeface="Bookman Old Style"/>
                <a:cs typeface="Bookman Old Style"/>
              </a:rPr>
              <a:t> </a:t>
            </a:r>
            <a:r>
              <a:rPr dirty="0" sz="2050" spc="-285" b="0" i="1">
                <a:latin typeface="Bookman Old Style"/>
                <a:cs typeface="Bookman Old Style"/>
              </a:rPr>
              <a:t>by</a:t>
            </a:r>
            <a:r>
              <a:rPr dirty="0" sz="2050" spc="-145" b="0" i="1">
                <a:latin typeface="Bookman Old Style"/>
                <a:cs typeface="Bookman Old Style"/>
              </a:rPr>
              <a:t> </a:t>
            </a:r>
            <a:r>
              <a:rPr dirty="0" sz="2050" spc="-185" b="0" i="1">
                <a:latin typeface="Bookman Old Style"/>
                <a:cs typeface="Bookman Old Style"/>
              </a:rPr>
              <a:t>you</a:t>
            </a:r>
            <a:r>
              <a:rPr dirty="0" sz="2050" spc="105" b="0" i="1">
                <a:latin typeface="Bookman Old Style"/>
                <a:cs typeface="Bookman Old Style"/>
              </a:rPr>
              <a:t> </a:t>
            </a:r>
            <a:r>
              <a:rPr dirty="0" sz="2050" spc="-75" b="0" i="1">
                <a:latin typeface="Bookman Old Style"/>
                <a:cs typeface="Bookman Old Style"/>
              </a:rPr>
              <a:t>(unprimed)</a:t>
            </a:r>
            <a:r>
              <a:rPr dirty="0" sz="2050" spc="105" b="0" i="1">
                <a:latin typeface="Bookman Old Style"/>
                <a:cs typeface="Bookman Old Style"/>
              </a:rPr>
              <a:t> </a:t>
            </a:r>
            <a:r>
              <a:rPr dirty="0" sz="2050" spc="-220" b="0" i="1">
                <a:latin typeface="Bookman Old Style"/>
                <a:cs typeface="Bookman Old Style"/>
              </a:rPr>
              <a:t>and</a:t>
            </a:r>
            <a:r>
              <a:rPr dirty="0" sz="2050" spc="105" b="0" i="1">
                <a:latin typeface="Bookman Old Style"/>
                <a:cs typeface="Bookman Old Style"/>
              </a:rPr>
              <a:t> </a:t>
            </a:r>
            <a:r>
              <a:rPr dirty="0" sz="2050" spc="-110" b="0" i="1">
                <a:latin typeface="Bookman Old Style"/>
                <a:cs typeface="Bookman Old Style"/>
              </a:rPr>
              <a:t>Mary</a:t>
            </a:r>
            <a:r>
              <a:rPr dirty="0" sz="2050" spc="105" b="0" i="1">
                <a:latin typeface="Bookman Old Style"/>
                <a:cs typeface="Bookman Old Style"/>
              </a:rPr>
              <a:t> </a:t>
            </a:r>
            <a:r>
              <a:rPr dirty="0" sz="2050" spc="-40" b="0" i="1">
                <a:latin typeface="Bookman Old Style"/>
                <a:cs typeface="Bookman Old Style"/>
              </a:rPr>
              <a:t>(primed).</a:t>
            </a:r>
            <a:endParaRPr sz="2050">
              <a:latin typeface="Bookman Old Style"/>
              <a:cs typeface="Bookman Old Style"/>
            </a:endParaRPr>
          </a:p>
          <a:p>
            <a:pPr marL="422275" indent="-260985">
              <a:lnSpc>
                <a:spcPct val="100000"/>
              </a:lnSpc>
              <a:spcBef>
                <a:spcPts val="1625"/>
              </a:spcBef>
              <a:buFont typeface="Times New Roman"/>
              <a:buAutoNum type="arabicPeriod"/>
              <a:tabLst>
                <a:tab pos="422909" algn="l"/>
              </a:tabLst>
            </a:pPr>
            <a:r>
              <a:rPr dirty="0" sz="2050" b="0" i="1">
                <a:latin typeface="Bookman Old Style"/>
                <a:cs typeface="Bookman Old Style"/>
              </a:rPr>
              <a:t>x</a:t>
            </a:r>
            <a:r>
              <a:rPr dirty="0" sz="2050" spc="70" b="0" i="1">
                <a:latin typeface="Bookman Old Style"/>
                <a:cs typeface="Bookman Old Style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and</a:t>
            </a:r>
            <a:r>
              <a:rPr dirty="0" sz="2050" spc="170">
                <a:latin typeface="Times New Roman"/>
                <a:cs typeface="Times New Roman"/>
              </a:rPr>
              <a:t> </a:t>
            </a:r>
            <a:r>
              <a:rPr dirty="0" sz="2050" spc="30" b="0" i="1">
                <a:latin typeface="Bookman Old Style"/>
                <a:cs typeface="Bookman Old Style"/>
              </a:rPr>
              <a:t>x</a:t>
            </a:r>
            <a:r>
              <a:rPr dirty="0" baseline="29761" sz="2100" spc="44" i="1">
                <a:latin typeface="Times New Roman"/>
                <a:cs typeface="Times New Roman"/>
              </a:rPr>
              <a:t>′</a:t>
            </a:r>
            <a:endParaRPr baseline="29761" sz="2100">
              <a:latin typeface="Times New Roman"/>
              <a:cs typeface="Times New Roman"/>
            </a:endParaRPr>
          </a:p>
          <a:p>
            <a:pPr marL="422275" indent="-260985">
              <a:lnSpc>
                <a:spcPct val="100000"/>
              </a:lnSpc>
              <a:spcBef>
                <a:spcPts val="1030"/>
              </a:spcBef>
              <a:buFont typeface="Times New Roman"/>
              <a:buAutoNum type="arabicPeriod"/>
              <a:tabLst>
                <a:tab pos="422909" algn="l"/>
              </a:tabLst>
            </a:pPr>
            <a:r>
              <a:rPr dirty="0" sz="2050" spc="-250" b="0" i="1">
                <a:latin typeface="Bookman Old Style"/>
                <a:cs typeface="Bookman Old Style"/>
              </a:rPr>
              <a:t>y</a:t>
            </a:r>
            <a:r>
              <a:rPr dirty="0" sz="2050" spc="120" b="0" i="1">
                <a:latin typeface="Bookman Old Style"/>
                <a:cs typeface="Bookman Old Style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and</a:t>
            </a:r>
            <a:r>
              <a:rPr dirty="0" sz="2050" spc="155">
                <a:latin typeface="Times New Roman"/>
                <a:cs typeface="Times New Roman"/>
              </a:rPr>
              <a:t> </a:t>
            </a:r>
            <a:r>
              <a:rPr dirty="0" sz="2050" spc="-25" b="0" i="1">
                <a:latin typeface="Bookman Old Style"/>
                <a:cs typeface="Bookman Old Style"/>
              </a:rPr>
              <a:t>y</a:t>
            </a:r>
            <a:r>
              <a:rPr dirty="0" baseline="29761" sz="2100" spc="-37" i="1">
                <a:latin typeface="Times New Roman"/>
                <a:cs typeface="Times New Roman"/>
              </a:rPr>
              <a:t>′</a:t>
            </a:r>
            <a:endParaRPr baseline="29761" sz="2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04900" y="4843430"/>
            <a:ext cx="129921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</a:pPr>
            <a:r>
              <a:rPr dirty="0" sz="2050">
                <a:latin typeface="Times New Roman"/>
                <a:cs typeface="Times New Roman"/>
              </a:rPr>
              <a:t>3.</a:t>
            </a:r>
            <a:r>
              <a:rPr dirty="0" sz="2050" spc="45">
                <a:latin typeface="Times New Roman"/>
                <a:cs typeface="Times New Roman"/>
              </a:rPr>
              <a:t> </a:t>
            </a:r>
            <a:r>
              <a:rPr dirty="0" sz="2050" b="0" i="1">
                <a:latin typeface="Bookman Old Style"/>
                <a:cs typeface="Bookman Old Style"/>
              </a:rPr>
              <a:t>v</a:t>
            </a:r>
            <a:r>
              <a:rPr dirty="0" baseline="-11904" sz="2100" b="0" i="1">
                <a:latin typeface="Bookman Old Style"/>
                <a:cs typeface="Bookman Old Style"/>
              </a:rPr>
              <a:t>x</a:t>
            </a:r>
            <a:r>
              <a:rPr dirty="0" baseline="-11904" sz="2100" spc="315" b="0" i="1">
                <a:latin typeface="Bookman Old Style"/>
                <a:cs typeface="Bookman Old Style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and</a:t>
            </a:r>
            <a:r>
              <a:rPr dirty="0" sz="2050" spc="85">
                <a:latin typeface="Times New Roman"/>
                <a:cs typeface="Times New Roman"/>
              </a:rPr>
              <a:t> </a:t>
            </a:r>
            <a:r>
              <a:rPr dirty="0" sz="2050" spc="-25" b="0" i="1">
                <a:latin typeface="Bookman Old Style"/>
                <a:cs typeface="Bookman Old Style"/>
              </a:rPr>
              <a:t>v</a:t>
            </a:r>
            <a:r>
              <a:rPr dirty="0" baseline="29761" sz="2100" spc="-37" i="1">
                <a:latin typeface="Times New Roman"/>
                <a:cs typeface="Times New Roman"/>
              </a:rPr>
              <a:t>′</a:t>
            </a:r>
            <a:endParaRPr baseline="29761" sz="2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993531" y="4988519"/>
            <a:ext cx="12700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40" b="0" i="1">
                <a:latin typeface="Bookman Old Style"/>
                <a:cs typeface="Bookman Old Style"/>
              </a:rPr>
              <a:t>x</a:t>
            </a:r>
            <a:endParaRPr sz="140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804900" y="5286267"/>
            <a:ext cx="129159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</a:pPr>
            <a:r>
              <a:rPr dirty="0" sz="2050">
                <a:latin typeface="Times New Roman"/>
                <a:cs typeface="Times New Roman"/>
              </a:rPr>
              <a:t>4.</a:t>
            </a:r>
            <a:r>
              <a:rPr dirty="0" sz="2050" spc="-5">
                <a:latin typeface="Times New Roman"/>
                <a:cs typeface="Times New Roman"/>
              </a:rPr>
              <a:t> </a:t>
            </a:r>
            <a:r>
              <a:rPr dirty="0" sz="2050" spc="-30" b="0" i="1">
                <a:latin typeface="Bookman Old Style"/>
                <a:cs typeface="Bookman Old Style"/>
              </a:rPr>
              <a:t>v</a:t>
            </a:r>
            <a:r>
              <a:rPr dirty="0" baseline="-11904" sz="2100" spc="-44" b="0" i="1">
                <a:latin typeface="Bookman Old Style"/>
                <a:cs typeface="Bookman Old Style"/>
              </a:rPr>
              <a:t>y</a:t>
            </a:r>
            <a:r>
              <a:rPr dirty="0" baseline="-11904" sz="2100" spc="322" b="0" i="1">
                <a:latin typeface="Bookman Old Style"/>
                <a:cs typeface="Bookman Old Style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and</a:t>
            </a:r>
            <a:r>
              <a:rPr dirty="0" sz="2050" spc="40">
                <a:latin typeface="Times New Roman"/>
                <a:cs typeface="Times New Roman"/>
              </a:rPr>
              <a:t> </a:t>
            </a:r>
            <a:r>
              <a:rPr dirty="0" sz="2050" spc="-25" b="0" i="1">
                <a:latin typeface="Bookman Old Style"/>
                <a:cs typeface="Bookman Old Style"/>
              </a:rPr>
              <a:t>v</a:t>
            </a:r>
            <a:r>
              <a:rPr dirty="0" baseline="29761" sz="2100" spc="-37" i="1">
                <a:latin typeface="Times New Roman"/>
                <a:cs typeface="Times New Roman"/>
              </a:rPr>
              <a:t>′</a:t>
            </a:r>
            <a:endParaRPr baseline="29761" sz="2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985683" y="5431368"/>
            <a:ext cx="11239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-160" b="0" i="1">
                <a:latin typeface="Bookman Old Style"/>
                <a:cs typeface="Bookman Old Style"/>
              </a:rPr>
              <a:t>y</a:t>
            </a:r>
            <a:endParaRPr sz="1400">
              <a:latin typeface="Bookman Old Style"/>
              <a:cs typeface="Bookman Old Style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804900" y="5729116"/>
            <a:ext cx="1311275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</a:pPr>
            <a:r>
              <a:rPr dirty="0" sz="2050">
                <a:latin typeface="Times New Roman"/>
                <a:cs typeface="Times New Roman"/>
              </a:rPr>
              <a:t>5.</a:t>
            </a:r>
            <a:r>
              <a:rPr dirty="0" sz="2050" spc="10">
                <a:latin typeface="Times New Roman"/>
                <a:cs typeface="Times New Roman"/>
              </a:rPr>
              <a:t> </a:t>
            </a:r>
            <a:r>
              <a:rPr dirty="0" sz="2050" b="0" i="1">
                <a:latin typeface="Bookman Old Style"/>
                <a:cs typeface="Bookman Old Style"/>
              </a:rPr>
              <a:t>a</a:t>
            </a:r>
            <a:r>
              <a:rPr dirty="0" baseline="-11904" sz="2100" b="0" i="1">
                <a:latin typeface="Bookman Old Style"/>
                <a:cs typeface="Bookman Old Style"/>
              </a:rPr>
              <a:t>x</a:t>
            </a:r>
            <a:r>
              <a:rPr dirty="0" baseline="-11904" sz="2100" spc="270" b="0" i="1">
                <a:latin typeface="Bookman Old Style"/>
                <a:cs typeface="Bookman Old Style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and</a:t>
            </a:r>
            <a:r>
              <a:rPr dirty="0" sz="2050" spc="60">
                <a:latin typeface="Times New Roman"/>
                <a:cs typeface="Times New Roman"/>
              </a:rPr>
              <a:t> </a:t>
            </a:r>
            <a:r>
              <a:rPr dirty="0" sz="2050" spc="-25" b="0" i="1">
                <a:latin typeface="Bookman Old Style"/>
                <a:cs typeface="Bookman Old Style"/>
              </a:rPr>
              <a:t>a</a:t>
            </a:r>
            <a:r>
              <a:rPr dirty="0" baseline="29761" sz="2100" spc="-37" i="1">
                <a:latin typeface="Times New Roman"/>
                <a:cs typeface="Times New Roman"/>
              </a:rPr>
              <a:t>′</a:t>
            </a:r>
            <a:endParaRPr baseline="29761" sz="2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2014854" y="5874204"/>
            <a:ext cx="12700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40" b="0" i="1">
                <a:latin typeface="Bookman Old Style"/>
                <a:cs typeface="Bookman Old Style"/>
              </a:rPr>
              <a:t>x</a:t>
            </a:r>
            <a:endParaRPr sz="1400">
              <a:latin typeface="Bookman Old Style"/>
              <a:cs typeface="Bookman Old Style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804900" y="6171952"/>
            <a:ext cx="130302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</a:pPr>
            <a:r>
              <a:rPr dirty="0" sz="2050">
                <a:latin typeface="Times New Roman"/>
                <a:cs typeface="Times New Roman"/>
              </a:rPr>
              <a:t>6. </a:t>
            </a:r>
            <a:r>
              <a:rPr dirty="0" sz="2050" spc="-70" b="0" i="1">
                <a:latin typeface="Bookman Old Style"/>
                <a:cs typeface="Bookman Old Style"/>
              </a:rPr>
              <a:t>a</a:t>
            </a:r>
            <a:r>
              <a:rPr dirty="0" baseline="-11904" sz="2100" spc="-104" b="0" i="1">
                <a:latin typeface="Bookman Old Style"/>
                <a:cs typeface="Bookman Old Style"/>
              </a:rPr>
              <a:t>y</a:t>
            </a:r>
            <a:r>
              <a:rPr dirty="0" baseline="-11904" sz="2100" spc="322" b="0" i="1">
                <a:latin typeface="Bookman Old Style"/>
                <a:cs typeface="Bookman Old Style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and</a:t>
            </a:r>
            <a:r>
              <a:rPr dirty="0" sz="2050" spc="40">
                <a:latin typeface="Times New Roman"/>
                <a:cs typeface="Times New Roman"/>
              </a:rPr>
              <a:t> </a:t>
            </a:r>
            <a:r>
              <a:rPr dirty="0" sz="2050" spc="-25" b="0" i="1">
                <a:latin typeface="Bookman Old Style"/>
                <a:cs typeface="Bookman Old Style"/>
              </a:rPr>
              <a:t>a</a:t>
            </a:r>
            <a:r>
              <a:rPr dirty="0" baseline="29761" sz="2100" spc="-37" i="1">
                <a:latin typeface="Times New Roman"/>
                <a:cs typeface="Times New Roman"/>
              </a:rPr>
              <a:t>′</a:t>
            </a:r>
            <a:endParaRPr baseline="29761" sz="2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2006993" y="6317040"/>
            <a:ext cx="11239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-160" b="0" i="1">
                <a:latin typeface="Bookman Old Style"/>
                <a:cs typeface="Bookman Old Style"/>
              </a:rPr>
              <a:t>y</a:t>
            </a:r>
            <a:endParaRPr sz="1400">
              <a:latin typeface="Bookman Old Style"/>
              <a:cs typeface="Bookman Old Style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78291"/>
            <a:ext cx="8281034" cy="2209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25400">
              <a:lnSpc>
                <a:spcPct val="100000"/>
              </a:lnSpc>
              <a:spcBef>
                <a:spcPts val="95"/>
              </a:spcBef>
              <a:tabLst>
                <a:tab pos="61194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1.1.</a:t>
            </a:r>
            <a:r>
              <a:rPr dirty="0" sz="1200" spc="19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GALILEAN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RELATIVITY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50">
              <a:latin typeface="Times New Roman"/>
              <a:cs typeface="Times New Roman"/>
            </a:endParaRPr>
          </a:p>
          <a:p>
            <a:pPr algn="just" marL="25400" marR="17780">
              <a:lnSpc>
                <a:spcPct val="106700"/>
              </a:lnSpc>
            </a:pP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are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standing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rest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Mary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moving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positive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y</a:t>
            </a:r>
            <a:r>
              <a:rPr dirty="0" sz="1400" spc="250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direction.</a:t>
            </a:r>
            <a:r>
              <a:rPr dirty="0" sz="1400" spc="14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Ben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moving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nearby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some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way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we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haven’t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specified.</a:t>
            </a:r>
            <a:r>
              <a:rPr dirty="0" sz="1400" spc="85">
                <a:latin typeface="Times New Roman"/>
                <a:cs typeface="Times New Roman"/>
              </a:rPr>
              <a:t>  </a:t>
            </a:r>
            <a:r>
              <a:rPr dirty="0" sz="1400" spc="50">
                <a:latin typeface="Times New Roman"/>
                <a:cs typeface="Times New Roman"/>
              </a:rPr>
              <a:t>Each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question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below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refers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measurement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Ben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taken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some </a:t>
            </a:r>
            <a:r>
              <a:rPr dirty="0" sz="1400" spc="55">
                <a:latin typeface="Times New Roman"/>
                <a:cs typeface="Times New Roman"/>
              </a:rPr>
              <a:t>time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after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Mary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passed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you,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compares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measurement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your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frame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(unprimed)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with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Mary’s </a:t>
            </a:r>
            <a:r>
              <a:rPr dirty="0" sz="1400" spc="50">
                <a:latin typeface="Times New Roman"/>
                <a:cs typeface="Times New Roman"/>
              </a:rPr>
              <a:t>(primed).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each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say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whether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A)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unprimed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variable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greater,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B)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primed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variable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greater,</a:t>
            </a:r>
            <a:endParaRPr sz="1400">
              <a:latin typeface="Times New Roman"/>
              <a:cs typeface="Times New Roman"/>
            </a:endParaRPr>
          </a:p>
          <a:p>
            <a:pPr marL="25400" marR="18415">
              <a:lnSpc>
                <a:spcPct val="106700"/>
              </a:lnSpc>
            </a:pPr>
            <a:r>
              <a:rPr dirty="0" sz="1400" spc="75">
                <a:latin typeface="Times New Roman"/>
                <a:cs typeface="Times New Roman"/>
              </a:rPr>
              <a:t>C)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they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are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equal,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D)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there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isn’t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enough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information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tell.</a:t>
            </a:r>
            <a:r>
              <a:rPr dirty="0" sz="1400" spc="475">
                <a:latin typeface="Times New Roman"/>
                <a:cs typeface="Times New Roman"/>
              </a:rPr>
              <a:t> </a:t>
            </a:r>
            <a:r>
              <a:rPr dirty="0" sz="1400" spc="-85" b="0" i="1">
                <a:latin typeface="Bookman Old Style"/>
                <a:cs typeface="Bookman Old Style"/>
              </a:rPr>
              <a:t>Remember</a:t>
            </a:r>
            <a:r>
              <a:rPr dirty="0" sz="1400" spc="155" b="0" i="1">
                <a:latin typeface="Bookman Old Style"/>
                <a:cs typeface="Bookman Old Style"/>
              </a:rPr>
              <a:t> </a:t>
            </a:r>
            <a:r>
              <a:rPr dirty="0" sz="1400" spc="-40" b="0" i="1">
                <a:latin typeface="Bookman Old Style"/>
                <a:cs typeface="Bookman Old Style"/>
              </a:rPr>
              <a:t>that</a:t>
            </a:r>
            <a:r>
              <a:rPr dirty="0" sz="1400" spc="155" b="0" i="1">
                <a:latin typeface="Bookman Old Style"/>
                <a:cs typeface="Bookman Old Style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all</a:t>
            </a:r>
            <a:r>
              <a:rPr dirty="0" sz="1400" spc="155" b="0" i="1">
                <a:latin typeface="Bookman Old Style"/>
                <a:cs typeface="Bookman Old Style"/>
              </a:rPr>
              <a:t> </a:t>
            </a:r>
            <a:r>
              <a:rPr dirty="0" sz="1400" spc="-35" b="0" i="1">
                <a:latin typeface="Bookman Old Style"/>
                <a:cs typeface="Bookman Old Style"/>
              </a:rPr>
              <a:t>the</a:t>
            </a:r>
            <a:r>
              <a:rPr dirty="0" sz="1400" spc="155" b="0" i="1">
                <a:latin typeface="Bookman Old Style"/>
                <a:cs typeface="Bookman Old Style"/>
              </a:rPr>
              <a:t> </a:t>
            </a:r>
            <a:r>
              <a:rPr dirty="0" sz="1400" spc="-80" b="0" i="1">
                <a:latin typeface="Bookman Old Style"/>
                <a:cs typeface="Bookman Old Style"/>
              </a:rPr>
              <a:t>variables</a:t>
            </a:r>
            <a:r>
              <a:rPr dirty="0" sz="1400" spc="155" b="0" i="1">
                <a:latin typeface="Bookman Old Style"/>
                <a:cs typeface="Bookman Old Style"/>
              </a:rPr>
              <a:t> </a:t>
            </a:r>
            <a:r>
              <a:rPr dirty="0" sz="1400" spc="-30" b="0" i="1">
                <a:latin typeface="Bookman Old Style"/>
                <a:cs typeface="Bookman Old Style"/>
              </a:rPr>
              <a:t>refer</a:t>
            </a:r>
            <a:r>
              <a:rPr dirty="0" sz="1400" spc="155" b="0" i="1">
                <a:latin typeface="Bookman Old Style"/>
                <a:cs typeface="Bookman Old Style"/>
              </a:rPr>
              <a:t> </a:t>
            </a:r>
            <a:r>
              <a:rPr dirty="0" sz="1400" spc="-25" b="0" i="1">
                <a:latin typeface="Bookman Old Style"/>
                <a:cs typeface="Bookman Old Style"/>
              </a:rPr>
              <a:t>to</a:t>
            </a:r>
            <a:r>
              <a:rPr dirty="0" sz="1400" spc="-25" b="0" i="1">
                <a:latin typeface="Bookman Old Style"/>
                <a:cs typeface="Bookman Old Style"/>
              </a:rPr>
              <a:t> </a:t>
            </a:r>
            <a:r>
              <a:rPr dirty="0" sz="1400" spc="-10" b="0" i="1">
                <a:latin typeface="Bookman Old Style"/>
                <a:cs typeface="Bookman Old Style"/>
              </a:rPr>
              <a:t>Ben,</a:t>
            </a:r>
            <a:r>
              <a:rPr dirty="0" sz="1400" spc="-95" b="0" i="1">
                <a:latin typeface="Bookman Old Style"/>
                <a:cs typeface="Bookman Old Style"/>
              </a:rPr>
              <a:t> </a:t>
            </a:r>
            <a:r>
              <a:rPr dirty="0" sz="1400" spc="-165" b="0" i="1">
                <a:latin typeface="Bookman Old Style"/>
                <a:cs typeface="Bookman Old Style"/>
              </a:rPr>
              <a:t>as</a:t>
            </a:r>
            <a:r>
              <a:rPr dirty="0" sz="1400" spc="60" b="0" i="1">
                <a:latin typeface="Bookman Old Style"/>
                <a:cs typeface="Bookman Old Style"/>
              </a:rPr>
              <a:t> </a:t>
            </a:r>
            <a:r>
              <a:rPr dirty="0" sz="1400" spc="-140" b="0" i="1">
                <a:latin typeface="Bookman Old Style"/>
                <a:cs typeface="Bookman Old Style"/>
              </a:rPr>
              <a:t>measured</a:t>
            </a:r>
            <a:r>
              <a:rPr dirty="0" sz="1400" spc="35" b="0" i="1">
                <a:latin typeface="Bookman Old Style"/>
                <a:cs typeface="Bookman Old Style"/>
              </a:rPr>
              <a:t> </a:t>
            </a:r>
            <a:r>
              <a:rPr dirty="0" sz="1400" spc="-185" b="0" i="1">
                <a:latin typeface="Bookman Old Style"/>
                <a:cs typeface="Bookman Old Style"/>
              </a:rPr>
              <a:t>by</a:t>
            </a:r>
            <a:r>
              <a:rPr dirty="0" sz="1400" spc="80" b="0" i="1">
                <a:latin typeface="Bookman Old Style"/>
                <a:cs typeface="Bookman Old Style"/>
              </a:rPr>
              <a:t> </a:t>
            </a:r>
            <a:r>
              <a:rPr dirty="0" sz="1400" spc="-70" b="0" i="1">
                <a:latin typeface="Bookman Old Style"/>
                <a:cs typeface="Bookman Old Style"/>
              </a:rPr>
              <a:t>you</a:t>
            </a:r>
            <a:r>
              <a:rPr dirty="0" sz="1400" spc="-35" b="0" i="1">
                <a:latin typeface="Bookman Old Style"/>
                <a:cs typeface="Bookman Old Style"/>
              </a:rPr>
              <a:t> </a:t>
            </a:r>
            <a:r>
              <a:rPr dirty="0" sz="1400" spc="-25" b="0" i="1">
                <a:latin typeface="Bookman Old Style"/>
                <a:cs typeface="Bookman Old Style"/>
              </a:rPr>
              <a:t>(unprimed)</a:t>
            </a:r>
            <a:r>
              <a:rPr dirty="0" sz="1400" spc="-60" b="0" i="1">
                <a:latin typeface="Bookman Old Style"/>
                <a:cs typeface="Bookman Old Style"/>
              </a:rPr>
              <a:t> </a:t>
            </a:r>
            <a:r>
              <a:rPr dirty="0" sz="1400" spc="-125" b="0" i="1">
                <a:latin typeface="Bookman Old Style"/>
                <a:cs typeface="Bookman Old Style"/>
              </a:rPr>
              <a:t>and</a:t>
            </a:r>
            <a:r>
              <a:rPr dirty="0" sz="1400" spc="20" b="0" i="1">
                <a:latin typeface="Bookman Old Style"/>
                <a:cs typeface="Bookman Old Style"/>
              </a:rPr>
              <a:t> </a:t>
            </a:r>
            <a:r>
              <a:rPr dirty="0" sz="1400" spc="-25" b="0" i="1">
                <a:latin typeface="Bookman Old Style"/>
                <a:cs typeface="Bookman Old Style"/>
              </a:rPr>
              <a:t>Mary</a:t>
            </a:r>
            <a:r>
              <a:rPr dirty="0" sz="1400" b="0" i="1">
                <a:latin typeface="Bookman Old Style"/>
                <a:cs typeface="Bookman Old Style"/>
              </a:rPr>
              <a:t> </a:t>
            </a:r>
            <a:r>
              <a:rPr dirty="0" sz="1400" spc="-10" b="0" i="1">
                <a:latin typeface="Bookman Old Style"/>
                <a:cs typeface="Bookman Old Style"/>
              </a:rPr>
              <a:t>(primed).</a:t>
            </a:r>
            <a:endParaRPr sz="14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50">
              <a:latin typeface="Bookman Old Style"/>
              <a:cs typeface="Bookman Old Style"/>
            </a:endParaRPr>
          </a:p>
          <a:p>
            <a:pPr marL="183515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1.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x</a:t>
            </a:r>
            <a:r>
              <a:rPr dirty="0" sz="1400" spc="70" b="0" i="1">
                <a:latin typeface="Bookman Old Style"/>
                <a:cs typeface="Bookman Old Style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25" b="0" i="1">
                <a:latin typeface="Bookman Old Style"/>
                <a:cs typeface="Bookman Old Style"/>
              </a:rPr>
              <a:t>x</a:t>
            </a:r>
            <a:r>
              <a:rPr dirty="0" baseline="27777" sz="1500" spc="-37" i="1">
                <a:latin typeface="Times New Roman"/>
                <a:cs typeface="Times New Roman"/>
              </a:rPr>
              <a:t>′</a:t>
            </a:r>
            <a:endParaRPr baseline="27777" sz="15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079411" y="3261065"/>
            <a:ext cx="82232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endParaRPr sz="1400">
              <a:latin typeface="Book Antiqua"/>
              <a:cs typeface="Book Antiqua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2041956" y="3261065"/>
            <a:ext cx="76390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70">
                <a:latin typeface="Times New Roman"/>
                <a:cs typeface="Times New Roman"/>
              </a:rPr>
              <a:t>C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(equal)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852004" y="3678603"/>
            <a:ext cx="91757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dirty="0" sz="1400">
                <a:latin typeface="Times New Roman"/>
                <a:cs typeface="Times New Roman"/>
              </a:rPr>
              <a:t>2.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y</a:t>
            </a:r>
            <a:r>
              <a:rPr dirty="0" sz="1400" spc="60" b="0" i="1">
                <a:latin typeface="Bookman Old Style"/>
                <a:cs typeface="Bookman Old Style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25" b="0" i="1">
                <a:latin typeface="Bookman Old Style"/>
                <a:cs typeface="Bookman Old Style"/>
              </a:rPr>
              <a:t>y</a:t>
            </a:r>
            <a:r>
              <a:rPr dirty="0" baseline="27777" sz="1500" spc="-37" i="1">
                <a:latin typeface="Times New Roman"/>
                <a:cs typeface="Times New Roman"/>
              </a:rPr>
              <a:t>′</a:t>
            </a:r>
            <a:endParaRPr baseline="27777" sz="15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079411" y="4096141"/>
            <a:ext cx="82232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endParaRPr sz="1400">
              <a:latin typeface="Book Antiqua"/>
              <a:cs typeface="Book Antiqua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2016556" y="4096141"/>
            <a:ext cx="87630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b="0" i="1">
                <a:latin typeface="Bookman Old Style"/>
                <a:cs typeface="Bookman Old Style"/>
              </a:rPr>
              <a:t>y</a:t>
            </a:r>
            <a:r>
              <a:rPr dirty="0" sz="1400" spc="15" b="0" i="1">
                <a:latin typeface="Bookman Old Style"/>
                <a:cs typeface="Bookman Old Style"/>
              </a:rPr>
              <a:t> </a:t>
            </a:r>
            <a:r>
              <a:rPr dirty="0" sz="1400" spc="240" b="0" i="1">
                <a:latin typeface="Bookman Old Style"/>
                <a:cs typeface="Bookman Old Style"/>
              </a:rPr>
              <a:t>&gt;</a:t>
            </a:r>
            <a:r>
              <a:rPr dirty="0" sz="1400" spc="-40" b="0" i="1">
                <a:latin typeface="Bookman Old Style"/>
                <a:cs typeface="Bookman Old Style"/>
              </a:rPr>
              <a:t> </a:t>
            </a:r>
            <a:r>
              <a:rPr dirty="0" sz="1400" spc="-25" b="0" i="1">
                <a:latin typeface="Bookman Old Style"/>
                <a:cs typeface="Bookman Old Style"/>
              </a:rPr>
              <a:t>y</a:t>
            </a:r>
            <a:r>
              <a:rPr dirty="0" baseline="27777" sz="1500" spc="-37" i="1">
                <a:latin typeface="Times New Roman"/>
                <a:cs typeface="Times New Roman"/>
              </a:rPr>
              <a:t>′</a:t>
            </a:r>
            <a:r>
              <a:rPr dirty="0" sz="1400" spc="-25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852004" y="4513666"/>
            <a:ext cx="988694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dirty="0" sz="1400">
                <a:latin typeface="Times New Roman"/>
                <a:cs typeface="Times New Roman"/>
              </a:rPr>
              <a:t>3.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v</a:t>
            </a:r>
            <a:r>
              <a:rPr dirty="0" baseline="-11111" sz="1500" b="0" i="1">
                <a:latin typeface="Bookman Old Style"/>
                <a:cs typeface="Bookman Old Style"/>
              </a:rPr>
              <a:t>x</a:t>
            </a:r>
            <a:r>
              <a:rPr dirty="0" baseline="-11111" sz="1500" spc="307" b="0" i="1">
                <a:latin typeface="Bookman Old Style"/>
                <a:cs typeface="Bookman Old Style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25" b="0" i="1">
                <a:latin typeface="Bookman Old Style"/>
                <a:cs typeface="Bookman Old Style"/>
              </a:rPr>
              <a:t>v</a:t>
            </a:r>
            <a:r>
              <a:rPr dirty="0" baseline="27777" sz="1500" spc="-37" i="1">
                <a:latin typeface="Times New Roman"/>
                <a:cs typeface="Times New Roman"/>
              </a:rPr>
              <a:t>′</a:t>
            </a:r>
            <a:endParaRPr baseline="27777" sz="15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747977" y="4614385"/>
            <a:ext cx="9779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5" b="0" i="1">
                <a:latin typeface="Bookman Old Style"/>
                <a:cs typeface="Bookman Old Style"/>
              </a:rPr>
              <a:t>x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079411" y="4931204"/>
            <a:ext cx="82232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endParaRPr sz="1400">
              <a:latin typeface="Book Antiqua"/>
              <a:cs typeface="Book Antiqua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041956" y="4931204"/>
            <a:ext cx="76390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70">
                <a:latin typeface="Times New Roman"/>
                <a:cs typeface="Times New Roman"/>
              </a:rPr>
              <a:t>C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(equal)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852004" y="5348742"/>
            <a:ext cx="98298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dirty="0" sz="1400">
                <a:latin typeface="Times New Roman"/>
                <a:cs typeface="Times New Roman"/>
              </a:rPr>
              <a:t>4.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-10" b="0" i="1">
                <a:latin typeface="Bookman Old Style"/>
                <a:cs typeface="Bookman Old Style"/>
              </a:rPr>
              <a:t>v</a:t>
            </a:r>
            <a:r>
              <a:rPr dirty="0" baseline="-11111" sz="1500" spc="-15" b="0" i="1">
                <a:latin typeface="Bookman Old Style"/>
                <a:cs typeface="Bookman Old Style"/>
              </a:rPr>
              <a:t>y</a:t>
            </a:r>
            <a:r>
              <a:rPr dirty="0" baseline="-11111" sz="1500" spc="300" b="0" i="1">
                <a:latin typeface="Bookman Old Style"/>
                <a:cs typeface="Bookman Old Style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25" b="0" i="1">
                <a:latin typeface="Bookman Old Style"/>
                <a:cs typeface="Bookman Old Style"/>
              </a:rPr>
              <a:t>v</a:t>
            </a:r>
            <a:r>
              <a:rPr dirty="0" baseline="27777" sz="1500" spc="-37" i="1">
                <a:latin typeface="Times New Roman"/>
                <a:cs typeface="Times New Roman"/>
              </a:rPr>
              <a:t>′</a:t>
            </a:r>
            <a:endParaRPr baseline="27777" sz="15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742236" y="5449460"/>
            <a:ext cx="876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14" b="0" i="1">
                <a:latin typeface="Bookman Old Style"/>
                <a:cs typeface="Bookman Old Style"/>
              </a:rPr>
              <a:t>y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079411" y="5766280"/>
            <a:ext cx="82232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endParaRPr sz="1400">
              <a:latin typeface="Book Antiqua"/>
              <a:cs typeface="Book Antiqua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2789897" y="5866986"/>
            <a:ext cx="876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14" b="0" i="1">
                <a:latin typeface="Bookman Old Style"/>
                <a:cs typeface="Bookman Old Style"/>
              </a:rPr>
              <a:t>y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2016556" y="5766280"/>
            <a:ext cx="966469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b="0" i="1">
                <a:latin typeface="Bookman Old Style"/>
                <a:cs typeface="Bookman Old Style"/>
              </a:rPr>
              <a:t>v</a:t>
            </a:r>
            <a:r>
              <a:rPr dirty="0" baseline="-11111" sz="1500" b="0" i="1">
                <a:latin typeface="Bookman Old Style"/>
                <a:cs typeface="Bookman Old Style"/>
              </a:rPr>
              <a:t>y</a:t>
            </a:r>
            <a:r>
              <a:rPr dirty="0" baseline="-11111" sz="1500" spc="240" b="0" i="1">
                <a:latin typeface="Bookman Old Style"/>
                <a:cs typeface="Bookman Old Style"/>
              </a:rPr>
              <a:t> </a:t>
            </a:r>
            <a:r>
              <a:rPr dirty="0" sz="1400" spc="240" b="0" i="1">
                <a:latin typeface="Bookman Old Style"/>
                <a:cs typeface="Bookman Old Style"/>
              </a:rPr>
              <a:t>&gt;</a:t>
            </a:r>
            <a:r>
              <a:rPr dirty="0" sz="1400" spc="-35" b="0" i="1">
                <a:latin typeface="Bookman Old Style"/>
                <a:cs typeface="Bookman Old Style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v</a:t>
            </a:r>
            <a:r>
              <a:rPr dirty="0" baseline="27777" sz="1500" i="1">
                <a:latin typeface="Times New Roman"/>
                <a:cs typeface="Times New Roman"/>
              </a:rPr>
              <a:t>′</a:t>
            </a:r>
            <a:r>
              <a:rPr dirty="0" baseline="27777" sz="1500" spc="-22" i="1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852004" y="6183805"/>
            <a:ext cx="99695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dirty="0" sz="1400">
                <a:latin typeface="Times New Roman"/>
                <a:cs typeface="Times New Roman"/>
              </a:rPr>
              <a:t>5.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a</a:t>
            </a:r>
            <a:r>
              <a:rPr dirty="0" baseline="-11111" sz="1500" b="0" i="1">
                <a:latin typeface="Bookman Old Style"/>
                <a:cs typeface="Bookman Old Style"/>
              </a:rPr>
              <a:t>x</a:t>
            </a:r>
            <a:r>
              <a:rPr dirty="0" baseline="-11111" sz="1500" spc="284" b="0" i="1">
                <a:latin typeface="Bookman Old Style"/>
                <a:cs typeface="Bookman Old Style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25" b="0" i="1">
                <a:latin typeface="Bookman Old Style"/>
                <a:cs typeface="Bookman Old Style"/>
              </a:rPr>
              <a:t>a</a:t>
            </a:r>
            <a:r>
              <a:rPr dirty="0" baseline="27777" sz="1500" spc="-37" i="1">
                <a:latin typeface="Times New Roman"/>
                <a:cs typeface="Times New Roman"/>
              </a:rPr>
              <a:t>′</a:t>
            </a:r>
            <a:endParaRPr baseline="27777" sz="1500">
              <a:latin typeface="Times New Roman"/>
              <a:cs typeface="Times New Roman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762772" y="6284523"/>
            <a:ext cx="9779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5" b="0" i="1">
                <a:latin typeface="Bookman Old Style"/>
                <a:cs typeface="Bookman Old Style"/>
              </a:rPr>
              <a:t>x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079411" y="6601342"/>
            <a:ext cx="82232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endParaRPr sz="1400">
              <a:latin typeface="Book Antiqua"/>
              <a:cs typeface="Book Antiqua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2041956" y="6601342"/>
            <a:ext cx="76390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70">
                <a:latin typeface="Times New Roman"/>
                <a:cs typeface="Times New Roman"/>
              </a:rPr>
              <a:t>C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(equal)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852004" y="7018880"/>
            <a:ext cx="99123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dirty="0" sz="1400">
                <a:latin typeface="Times New Roman"/>
                <a:cs typeface="Times New Roman"/>
              </a:rPr>
              <a:t>6.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-40" b="0" i="1">
                <a:latin typeface="Bookman Old Style"/>
                <a:cs typeface="Bookman Old Style"/>
              </a:rPr>
              <a:t>a</a:t>
            </a:r>
            <a:r>
              <a:rPr dirty="0" baseline="-11111" sz="1500" spc="-60" b="0" i="1">
                <a:latin typeface="Bookman Old Style"/>
                <a:cs typeface="Bookman Old Style"/>
              </a:rPr>
              <a:t>y</a:t>
            </a:r>
            <a:r>
              <a:rPr dirty="0" baseline="-11111" sz="1500" spc="300" b="0" i="1">
                <a:latin typeface="Bookman Old Style"/>
                <a:cs typeface="Bookman Old Style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25" b="0" i="1">
                <a:latin typeface="Bookman Old Style"/>
                <a:cs typeface="Bookman Old Style"/>
              </a:rPr>
              <a:t>a</a:t>
            </a:r>
            <a:r>
              <a:rPr dirty="0" baseline="27777" sz="1500" spc="-37" i="1">
                <a:latin typeface="Times New Roman"/>
                <a:cs typeface="Times New Roman"/>
              </a:rPr>
              <a:t>′</a:t>
            </a:r>
            <a:endParaRPr baseline="27777" sz="1500">
              <a:latin typeface="Times New Roman"/>
              <a:cs typeface="Times New Roman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757032" y="7119587"/>
            <a:ext cx="876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14" b="0" i="1">
                <a:latin typeface="Bookman Old Style"/>
                <a:cs typeface="Bookman Old Style"/>
              </a:rPr>
              <a:t>y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079411" y="7436406"/>
            <a:ext cx="82232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endParaRPr sz="1400">
              <a:latin typeface="Book Antiqua"/>
              <a:cs typeface="Book Antiqua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2041956" y="7436406"/>
            <a:ext cx="76390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70">
                <a:latin typeface="Times New Roman"/>
                <a:cs typeface="Times New Roman"/>
              </a:rPr>
              <a:t>C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(equal)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067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1.1.</a:t>
            </a:r>
            <a:r>
              <a:rPr dirty="0" sz="1200" spc="19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GALILEAN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RELATIVITY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254"/>
              <a:t> </a:t>
            </a:r>
            <a:r>
              <a:rPr dirty="0" spc="55"/>
              <a:t>cart</a:t>
            </a:r>
            <a:r>
              <a:rPr dirty="0" spc="270"/>
              <a:t> </a:t>
            </a:r>
            <a:r>
              <a:rPr dirty="0"/>
              <a:t>has</a:t>
            </a:r>
            <a:r>
              <a:rPr dirty="0" spc="265"/>
              <a:t> </a:t>
            </a:r>
            <a:r>
              <a:rPr dirty="0"/>
              <a:t>a</a:t>
            </a:r>
            <a:r>
              <a:rPr dirty="0" spc="270"/>
              <a:t> </a:t>
            </a:r>
            <a:r>
              <a:rPr dirty="0"/>
              <a:t>vertical</a:t>
            </a:r>
            <a:r>
              <a:rPr dirty="0" spc="265"/>
              <a:t> </a:t>
            </a:r>
            <a:r>
              <a:rPr dirty="0"/>
              <a:t>spring</a:t>
            </a:r>
            <a:r>
              <a:rPr dirty="0" spc="265"/>
              <a:t> </a:t>
            </a:r>
            <a:r>
              <a:rPr dirty="0"/>
              <a:t>with</a:t>
            </a:r>
            <a:r>
              <a:rPr dirty="0" spc="270"/>
              <a:t> </a:t>
            </a:r>
            <a:r>
              <a:rPr dirty="0"/>
              <a:t>a</a:t>
            </a:r>
            <a:r>
              <a:rPr dirty="0" spc="265"/>
              <a:t> </a:t>
            </a:r>
            <a:r>
              <a:rPr dirty="0"/>
              <a:t>ball</a:t>
            </a:r>
            <a:r>
              <a:rPr dirty="0" spc="270"/>
              <a:t> </a:t>
            </a:r>
            <a:r>
              <a:rPr dirty="0"/>
              <a:t>on</a:t>
            </a:r>
            <a:r>
              <a:rPr dirty="0" spc="265"/>
              <a:t> </a:t>
            </a:r>
            <a:r>
              <a:rPr dirty="0"/>
              <a:t>top</a:t>
            </a:r>
            <a:r>
              <a:rPr dirty="0" spc="265"/>
              <a:t> </a:t>
            </a:r>
            <a:r>
              <a:rPr dirty="0"/>
              <a:t>of</a:t>
            </a:r>
            <a:r>
              <a:rPr dirty="0" spc="270"/>
              <a:t> </a:t>
            </a:r>
            <a:r>
              <a:rPr dirty="0"/>
              <a:t>it.</a:t>
            </a:r>
            <a:r>
              <a:rPr dirty="0" spc="100"/>
              <a:t>  </a:t>
            </a:r>
            <a:r>
              <a:rPr dirty="0"/>
              <a:t>When</a:t>
            </a:r>
            <a:r>
              <a:rPr dirty="0" spc="270"/>
              <a:t> </a:t>
            </a:r>
            <a:r>
              <a:rPr dirty="0" spc="-25"/>
              <a:t>you </a:t>
            </a:r>
            <a:r>
              <a:rPr dirty="0"/>
              <a:t>push</a:t>
            </a:r>
            <a:r>
              <a:rPr dirty="0" spc="125"/>
              <a:t> </a:t>
            </a:r>
            <a:r>
              <a:rPr dirty="0"/>
              <a:t>down</a:t>
            </a:r>
            <a:r>
              <a:rPr dirty="0" spc="120"/>
              <a:t> </a:t>
            </a:r>
            <a:r>
              <a:rPr dirty="0"/>
              <a:t>the</a:t>
            </a:r>
            <a:r>
              <a:rPr dirty="0" spc="120"/>
              <a:t> </a:t>
            </a:r>
            <a:r>
              <a:rPr dirty="0"/>
              <a:t>spring</a:t>
            </a:r>
            <a:r>
              <a:rPr dirty="0" spc="125"/>
              <a:t> </a:t>
            </a:r>
            <a:r>
              <a:rPr dirty="0"/>
              <a:t>and</a:t>
            </a:r>
            <a:r>
              <a:rPr dirty="0" spc="125"/>
              <a:t> </a:t>
            </a:r>
            <a:r>
              <a:rPr dirty="0" spc="-10"/>
              <a:t>release</a:t>
            </a:r>
            <a:r>
              <a:rPr dirty="0" spc="114"/>
              <a:t> </a:t>
            </a:r>
            <a:r>
              <a:rPr dirty="0" spc="60"/>
              <a:t>it</a:t>
            </a:r>
            <a:r>
              <a:rPr dirty="0" spc="120"/>
              <a:t> </a:t>
            </a:r>
            <a:r>
              <a:rPr dirty="0"/>
              <a:t>with</a:t>
            </a:r>
            <a:r>
              <a:rPr dirty="0" spc="125"/>
              <a:t> </a:t>
            </a:r>
            <a:r>
              <a:rPr dirty="0"/>
              <a:t>the</a:t>
            </a:r>
            <a:r>
              <a:rPr dirty="0" spc="114"/>
              <a:t> </a:t>
            </a:r>
            <a:r>
              <a:rPr dirty="0" spc="55"/>
              <a:t>cart</a:t>
            </a:r>
            <a:r>
              <a:rPr dirty="0" spc="120"/>
              <a:t> </a:t>
            </a:r>
            <a:r>
              <a:rPr dirty="0" spc="114"/>
              <a:t>at</a:t>
            </a:r>
            <a:r>
              <a:rPr dirty="0" spc="120"/>
              <a:t> </a:t>
            </a:r>
            <a:r>
              <a:rPr dirty="0"/>
              <a:t>rest,</a:t>
            </a:r>
            <a:r>
              <a:rPr dirty="0" spc="125"/>
              <a:t> </a:t>
            </a:r>
            <a:r>
              <a:rPr dirty="0"/>
              <a:t>the</a:t>
            </a:r>
            <a:r>
              <a:rPr dirty="0" spc="120"/>
              <a:t> </a:t>
            </a:r>
            <a:r>
              <a:rPr dirty="0" spc="-20"/>
              <a:t>ball </a:t>
            </a:r>
            <a:r>
              <a:rPr dirty="0" spc="-55"/>
              <a:t>goes</a:t>
            </a:r>
            <a:r>
              <a:rPr dirty="0" spc="5"/>
              <a:t> </a:t>
            </a:r>
            <a:r>
              <a:rPr dirty="0"/>
              <a:t>straight</a:t>
            </a:r>
            <a:r>
              <a:rPr dirty="0" spc="20"/>
              <a:t> </a:t>
            </a:r>
            <a:r>
              <a:rPr dirty="0"/>
              <a:t>up</a:t>
            </a:r>
            <a:r>
              <a:rPr dirty="0" spc="15"/>
              <a:t> </a:t>
            </a:r>
            <a:r>
              <a:rPr dirty="0"/>
              <a:t>and</a:t>
            </a:r>
            <a:r>
              <a:rPr dirty="0" spc="20"/>
              <a:t> </a:t>
            </a:r>
            <a:r>
              <a:rPr dirty="0" spc="-25"/>
              <a:t>down</a:t>
            </a:r>
            <a:r>
              <a:rPr dirty="0" spc="15"/>
              <a:t> </a:t>
            </a:r>
            <a:r>
              <a:rPr dirty="0"/>
              <a:t>and</a:t>
            </a:r>
            <a:r>
              <a:rPr dirty="0" spc="15"/>
              <a:t> </a:t>
            </a:r>
            <a:r>
              <a:rPr dirty="0" spc="-45"/>
              <a:t>falls</a:t>
            </a:r>
            <a:r>
              <a:rPr dirty="0" spc="20"/>
              <a:t> </a:t>
            </a:r>
            <a:r>
              <a:rPr dirty="0"/>
              <a:t>back</a:t>
            </a:r>
            <a:r>
              <a:rPr dirty="0" spc="15"/>
              <a:t> </a:t>
            </a:r>
            <a:r>
              <a:rPr dirty="0"/>
              <a:t>into</a:t>
            </a:r>
            <a:r>
              <a:rPr dirty="0" spc="15"/>
              <a:t> </a:t>
            </a:r>
            <a:r>
              <a:rPr dirty="0"/>
              <a:t>the</a:t>
            </a:r>
            <a:r>
              <a:rPr dirty="0" spc="20"/>
              <a:t> </a:t>
            </a:r>
            <a:r>
              <a:rPr dirty="0"/>
              <a:t>cart.</a:t>
            </a:r>
            <a:r>
              <a:rPr dirty="0" spc="370"/>
              <a:t> </a:t>
            </a:r>
            <a:r>
              <a:rPr dirty="0"/>
              <a:t>For</a:t>
            </a:r>
            <a:r>
              <a:rPr dirty="0" spc="20"/>
              <a:t> </a:t>
            </a:r>
            <a:r>
              <a:rPr dirty="0" spc="-10"/>
              <a:t>each</a:t>
            </a:r>
            <a:r>
              <a:rPr dirty="0" spc="15"/>
              <a:t> </a:t>
            </a:r>
            <a:r>
              <a:rPr dirty="0" spc="-25"/>
              <a:t>of </a:t>
            </a:r>
            <a:r>
              <a:rPr dirty="0"/>
              <a:t>the</a:t>
            </a:r>
            <a:r>
              <a:rPr dirty="0" spc="135"/>
              <a:t> </a:t>
            </a:r>
            <a:r>
              <a:rPr dirty="0"/>
              <a:t>scenarios</a:t>
            </a:r>
            <a:r>
              <a:rPr dirty="0" spc="145"/>
              <a:t> </a:t>
            </a:r>
            <a:r>
              <a:rPr dirty="0"/>
              <a:t>below,</a:t>
            </a:r>
            <a:r>
              <a:rPr dirty="0" spc="155"/>
              <a:t> </a:t>
            </a:r>
            <a:r>
              <a:rPr dirty="0"/>
              <a:t>will</a:t>
            </a:r>
            <a:r>
              <a:rPr dirty="0" spc="145"/>
              <a:t> </a:t>
            </a:r>
            <a:r>
              <a:rPr dirty="0"/>
              <a:t>the</a:t>
            </a:r>
            <a:r>
              <a:rPr dirty="0" spc="145"/>
              <a:t> </a:t>
            </a:r>
            <a:r>
              <a:rPr dirty="0"/>
              <a:t>ball</a:t>
            </a:r>
            <a:r>
              <a:rPr dirty="0" spc="145"/>
              <a:t> </a:t>
            </a:r>
            <a:r>
              <a:rPr dirty="0"/>
              <a:t>fall</a:t>
            </a:r>
            <a:r>
              <a:rPr dirty="0" spc="145"/>
              <a:t> </a:t>
            </a:r>
            <a:r>
              <a:rPr dirty="0"/>
              <a:t>A)</a:t>
            </a:r>
            <a:r>
              <a:rPr dirty="0" spc="145"/>
              <a:t> </a:t>
            </a:r>
            <a:r>
              <a:rPr dirty="0"/>
              <a:t>into</a:t>
            </a:r>
            <a:r>
              <a:rPr dirty="0" spc="145"/>
              <a:t> </a:t>
            </a:r>
            <a:r>
              <a:rPr dirty="0"/>
              <a:t>the</a:t>
            </a:r>
            <a:r>
              <a:rPr dirty="0" spc="140"/>
              <a:t> </a:t>
            </a:r>
            <a:r>
              <a:rPr dirty="0"/>
              <a:t>cart,</a:t>
            </a:r>
            <a:r>
              <a:rPr dirty="0" spc="160"/>
              <a:t> </a:t>
            </a:r>
            <a:r>
              <a:rPr dirty="0"/>
              <a:t>B)</a:t>
            </a:r>
            <a:r>
              <a:rPr dirty="0" spc="145"/>
              <a:t> </a:t>
            </a:r>
            <a:r>
              <a:rPr dirty="0" spc="-10"/>
              <a:t>behind </a:t>
            </a:r>
            <a:r>
              <a:rPr dirty="0"/>
              <a:t>the</a:t>
            </a:r>
            <a:r>
              <a:rPr dirty="0" spc="165"/>
              <a:t> </a:t>
            </a:r>
            <a:r>
              <a:rPr dirty="0"/>
              <a:t>cart,</a:t>
            </a:r>
            <a:r>
              <a:rPr dirty="0" spc="165"/>
              <a:t> </a:t>
            </a:r>
            <a:r>
              <a:rPr dirty="0"/>
              <a:t>or</a:t>
            </a:r>
            <a:r>
              <a:rPr dirty="0" spc="165"/>
              <a:t> </a:t>
            </a:r>
            <a:r>
              <a:rPr dirty="0"/>
              <a:t>C)</a:t>
            </a:r>
            <a:r>
              <a:rPr dirty="0" spc="165"/>
              <a:t> </a:t>
            </a:r>
            <a:r>
              <a:rPr dirty="0"/>
              <a:t>in</a:t>
            </a:r>
            <a:r>
              <a:rPr dirty="0" spc="160"/>
              <a:t> </a:t>
            </a:r>
            <a:r>
              <a:rPr dirty="0"/>
              <a:t>front</a:t>
            </a:r>
            <a:r>
              <a:rPr dirty="0" spc="165"/>
              <a:t> </a:t>
            </a:r>
            <a:r>
              <a:rPr dirty="0"/>
              <a:t>of</a:t>
            </a:r>
            <a:r>
              <a:rPr dirty="0" spc="165"/>
              <a:t> </a:t>
            </a:r>
            <a:r>
              <a:rPr dirty="0"/>
              <a:t>the</a:t>
            </a:r>
            <a:r>
              <a:rPr dirty="0" spc="165"/>
              <a:t> </a:t>
            </a:r>
            <a:r>
              <a:rPr dirty="0" spc="-10"/>
              <a:t>cart?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3191" y="3309123"/>
            <a:ext cx="8180705" cy="166878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09880" marR="5080" indent="-297815">
              <a:lnSpc>
                <a:spcPct val="101699"/>
              </a:lnSpc>
              <a:spcBef>
                <a:spcPts val="75"/>
              </a:spcBef>
              <a:buAutoNum type="arabicPeriod"/>
              <a:tabLst>
                <a:tab pos="310515" algn="l"/>
                <a:tab pos="4661535" algn="l"/>
              </a:tabLst>
            </a:pPr>
            <a:r>
              <a:rPr dirty="0" sz="2450" spc="-30">
                <a:latin typeface="Times New Roman"/>
                <a:cs typeface="Times New Roman"/>
              </a:rPr>
              <a:t>You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give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cart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push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release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spring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it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moving </a:t>
            </a:r>
            <a:r>
              <a:rPr dirty="0" sz="2450" spc="114">
                <a:latin typeface="Times New Roman"/>
                <a:cs typeface="Times New Roman"/>
              </a:rPr>
              <a:t>at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steady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along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floor.</a:t>
            </a:r>
            <a:r>
              <a:rPr dirty="0" sz="2450">
                <a:latin typeface="Times New Roman"/>
                <a:cs typeface="Times New Roman"/>
              </a:rPr>
              <a:t>	(Ignore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friction.)</a:t>
            </a:r>
            <a:endParaRPr sz="2450">
              <a:latin typeface="Times New Roman"/>
              <a:cs typeface="Times New Roman"/>
            </a:endParaRPr>
          </a:p>
          <a:p>
            <a:pPr marL="309880" marR="5080" indent="-297815">
              <a:lnSpc>
                <a:spcPct val="101699"/>
              </a:lnSpc>
              <a:spcBef>
                <a:spcPts val="994"/>
              </a:spcBef>
              <a:buAutoNum type="arabicPeriod"/>
              <a:tabLst>
                <a:tab pos="3105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105">
                <a:latin typeface="Times New Roman"/>
                <a:cs typeface="Times New Roman"/>
              </a:rPr>
              <a:t>Part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1,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85">
                <a:latin typeface="Times New Roman"/>
                <a:cs typeface="Times New Roman"/>
              </a:rPr>
              <a:t>but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assume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cart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expe- </a:t>
            </a:r>
            <a:r>
              <a:rPr dirty="0" sz="2450">
                <a:latin typeface="Times New Roman"/>
                <a:cs typeface="Times New Roman"/>
              </a:rPr>
              <a:t>rience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significant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friction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it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slides.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067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1.1.</a:t>
            </a:r>
            <a:r>
              <a:rPr dirty="0" sz="1200" spc="19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GALILEAN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RELATIVITY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254"/>
              <a:t> </a:t>
            </a:r>
            <a:r>
              <a:rPr dirty="0" spc="55"/>
              <a:t>cart</a:t>
            </a:r>
            <a:r>
              <a:rPr dirty="0" spc="270"/>
              <a:t> </a:t>
            </a:r>
            <a:r>
              <a:rPr dirty="0"/>
              <a:t>has</a:t>
            </a:r>
            <a:r>
              <a:rPr dirty="0" spc="265"/>
              <a:t> </a:t>
            </a:r>
            <a:r>
              <a:rPr dirty="0"/>
              <a:t>a</a:t>
            </a:r>
            <a:r>
              <a:rPr dirty="0" spc="270"/>
              <a:t> </a:t>
            </a:r>
            <a:r>
              <a:rPr dirty="0"/>
              <a:t>vertical</a:t>
            </a:r>
            <a:r>
              <a:rPr dirty="0" spc="265"/>
              <a:t> </a:t>
            </a:r>
            <a:r>
              <a:rPr dirty="0"/>
              <a:t>spring</a:t>
            </a:r>
            <a:r>
              <a:rPr dirty="0" spc="265"/>
              <a:t> </a:t>
            </a:r>
            <a:r>
              <a:rPr dirty="0"/>
              <a:t>with</a:t>
            </a:r>
            <a:r>
              <a:rPr dirty="0" spc="270"/>
              <a:t> </a:t>
            </a:r>
            <a:r>
              <a:rPr dirty="0"/>
              <a:t>a</a:t>
            </a:r>
            <a:r>
              <a:rPr dirty="0" spc="265"/>
              <a:t> </a:t>
            </a:r>
            <a:r>
              <a:rPr dirty="0"/>
              <a:t>ball</a:t>
            </a:r>
            <a:r>
              <a:rPr dirty="0" spc="270"/>
              <a:t> </a:t>
            </a:r>
            <a:r>
              <a:rPr dirty="0"/>
              <a:t>on</a:t>
            </a:r>
            <a:r>
              <a:rPr dirty="0" spc="265"/>
              <a:t> </a:t>
            </a:r>
            <a:r>
              <a:rPr dirty="0"/>
              <a:t>top</a:t>
            </a:r>
            <a:r>
              <a:rPr dirty="0" spc="265"/>
              <a:t> </a:t>
            </a:r>
            <a:r>
              <a:rPr dirty="0"/>
              <a:t>of</a:t>
            </a:r>
            <a:r>
              <a:rPr dirty="0" spc="270"/>
              <a:t> </a:t>
            </a:r>
            <a:r>
              <a:rPr dirty="0"/>
              <a:t>it.</a:t>
            </a:r>
            <a:r>
              <a:rPr dirty="0" spc="100"/>
              <a:t>  </a:t>
            </a:r>
            <a:r>
              <a:rPr dirty="0"/>
              <a:t>When</a:t>
            </a:r>
            <a:r>
              <a:rPr dirty="0" spc="270"/>
              <a:t> </a:t>
            </a:r>
            <a:r>
              <a:rPr dirty="0" spc="-25"/>
              <a:t>you </a:t>
            </a:r>
            <a:r>
              <a:rPr dirty="0"/>
              <a:t>push</a:t>
            </a:r>
            <a:r>
              <a:rPr dirty="0" spc="125"/>
              <a:t> </a:t>
            </a:r>
            <a:r>
              <a:rPr dirty="0"/>
              <a:t>down</a:t>
            </a:r>
            <a:r>
              <a:rPr dirty="0" spc="120"/>
              <a:t> </a:t>
            </a:r>
            <a:r>
              <a:rPr dirty="0"/>
              <a:t>the</a:t>
            </a:r>
            <a:r>
              <a:rPr dirty="0" spc="120"/>
              <a:t> </a:t>
            </a:r>
            <a:r>
              <a:rPr dirty="0"/>
              <a:t>spring</a:t>
            </a:r>
            <a:r>
              <a:rPr dirty="0" spc="125"/>
              <a:t> </a:t>
            </a:r>
            <a:r>
              <a:rPr dirty="0"/>
              <a:t>and</a:t>
            </a:r>
            <a:r>
              <a:rPr dirty="0" spc="125"/>
              <a:t> </a:t>
            </a:r>
            <a:r>
              <a:rPr dirty="0" spc="-10"/>
              <a:t>release</a:t>
            </a:r>
            <a:r>
              <a:rPr dirty="0" spc="114"/>
              <a:t> </a:t>
            </a:r>
            <a:r>
              <a:rPr dirty="0" spc="60"/>
              <a:t>it</a:t>
            </a:r>
            <a:r>
              <a:rPr dirty="0" spc="120"/>
              <a:t> </a:t>
            </a:r>
            <a:r>
              <a:rPr dirty="0"/>
              <a:t>with</a:t>
            </a:r>
            <a:r>
              <a:rPr dirty="0" spc="125"/>
              <a:t> </a:t>
            </a:r>
            <a:r>
              <a:rPr dirty="0"/>
              <a:t>the</a:t>
            </a:r>
            <a:r>
              <a:rPr dirty="0" spc="114"/>
              <a:t> </a:t>
            </a:r>
            <a:r>
              <a:rPr dirty="0" spc="55"/>
              <a:t>cart</a:t>
            </a:r>
            <a:r>
              <a:rPr dirty="0" spc="120"/>
              <a:t> </a:t>
            </a:r>
            <a:r>
              <a:rPr dirty="0" spc="114"/>
              <a:t>at</a:t>
            </a:r>
            <a:r>
              <a:rPr dirty="0" spc="120"/>
              <a:t> </a:t>
            </a:r>
            <a:r>
              <a:rPr dirty="0"/>
              <a:t>rest,</a:t>
            </a:r>
            <a:r>
              <a:rPr dirty="0" spc="125"/>
              <a:t> </a:t>
            </a:r>
            <a:r>
              <a:rPr dirty="0"/>
              <a:t>the</a:t>
            </a:r>
            <a:r>
              <a:rPr dirty="0" spc="120"/>
              <a:t> </a:t>
            </a:r>
            <a:r>
              <a:rPr dirty="0" spc="-20"/>
              <a:t>ball </a:t>
            </a:r>
            <a:r>
              <a:rPr dirty="0" spc="-55"/>
              <a:t>goes</a:t>
            </a:r>
            <a:r>
              <a:rPr dirty="0" spc="5"/>
              <a:t> </a:t>
            </a:r>
            <a:r>
              <a:rPr dirty="0"/>
              <a:t>straight</a:t>
            </a:r>
            <a:r>
              <a:rPr dirty="0" spc="20"/>
              <a:t> </a:t>
            </a:r>
            <a:r>
              <a:rPr dirty="0"/>
              <a:t>up</a:t>
            </a:r>
            <a:r>
              <a:rPr dirty="0" spc="15"/>
              <a:t> </a:t>
            </a:r>
            <a:r>
              <a:rPr dirty="0"/>
              <a:t>and</a:t>
            </a:r>
            <a:r>
              <a:rPr dirty="0" spc="20"/>
              <a:t> </a:t>
            </a:r>
            <a:r>
              <a:rPr dirty="0" spc="-25"/>
              <a:t>down</a:t>
            </a:r>
            <a:r>
              <a:rPr dirty="0" spc="15"/>
              <a:t> </a:t>
            </a:r>
            <a:r>
              <a:rPr dirty="0"/>
              <a:t>and</a:t>
            </a:r>
            <a:r>
              <a:rPr dirty="0" spc="15"/>
              <a:t> </a:t>
            </a:r>
            <a:r>
              <a:rPr dirty="0" spc="-45"/>
              <a:t>falls</a:t>
            </a:r>
            <a:r>
              <a:rPr dirty="0" spc="20"/>
              <a:t> </a:t>
            </a:r>
            <a:r>
              <a:rPr dirty="0"/>
              <a:t>back</a:t>
            </a:r>
            <a:r>
              <a:rPr dirty="0" spc="15"/>
              <a:t> </a:t>
            </a:r>
            <a:r>
              <a:rPr dirty="0"/>
              <a:t>into</a:t>
            </a:r>
            <a:r>
              <a:rPr dirty="0" spc="15"/>
              <a:t> </a:t>
            </a:r>
            <a:r>
              <a:rPr dirty="0"/>
              <a:t>the</a:t>
            </a:r>
            <a:r>
              <a:rPr dirty="0" spc="20"/>
              <a:t> </a:t>
            </a:r>
            <a:r>
              <a:rPr dirty="0"/>
              <a:t>cart.</a:t>
            </a:r>
            <a:r>
              <a:rPr dirty="0" spc="370"/>
              <a:t> </a:t>
            </a:r>
            <a:r>
              <a:rPr dirty="0"/>
              <a:t>For</a:t>
            </a:r>
            <a:r>
              <a:rPr dirty="0" spc="20"/>
              <a:t> </a:t>
            </a:r>
            <a:r>
              <a:rPr dirty="0" spc="-10"/>
              <a:t>each</a:t>
            </a:r>
            <a:r>
              <a:rPr dirty="0" spc="15"/>
              <a:t> </a:t>
            </a:r>
            <a:r>
              <a:rPr dirty="0" spc="-25"/>
              <a:t>of </a:t>
            </a:r>
            <a:r>
              <a:rPr dirty="0"/>
              <a:t>the</a:t>
            </a:r>
            <a:r>
              <a:rPr dirty="0" spc="135"/>
              <a:t> </a:t>
            </a:r>
            <a:r>
              <a:rPr dirty="0"/>
              <a:t>scenarios</a:t>
            </a:r>
            <a:r>
              <a:rPr dirty="0" spc="145"/>
              <a:t> </a:t>
            </a:r>
            <a:r>
              <a:rPr dirty="0"/>
              <a:t>below,</a:t>
            </a:r>
            <a:r>
              <a:rPr dirty="0" spc="155"/>
              <a:t> </a:t>
            </a:r>
            <a:r>
              <a:rPr dirty="0"/>
              <a:t>will</a:t>
            </a:r>
            <a:r>
              <a:rPr dirty="0" spc="145"/>
              <a:t> </a:t>
            </a:r>
            <a:r>
              <a:rPr dirty="0"/>
              <a:t>the</a:t>
            </a:r>
            <a:r>
              <a:rPr dirty="0" spc="145"/>
              <a:t> </a:t>
            </a:r>
            <a:r>
              <a:rPr dirty="0"/>
              <a:t>ball</a:t>
            </a:r>
            <a:r>
              <a:rPr dirty="0" spc="145"/>
              <a:t> </a:t>
            </a:r>
            <a:r>
              <a:rPr dirty="0"/>
              <a:t>fall</a:t>
            </a:r>
            <a:r>
              <a:rPr dirty="0" spc="145"/>
              <a:t> </a:t>
            </a:r>
            <a:r>
              <a:rPr dirty="0"/>
              <a:t>A)</a:t>
            </a:r>
            <a:r>
              <a:rPr dirty="0" spc="145"/>
              <a:t> </a:t>
            </a:r>
            <a:r>
              <a:rPr dirty="0"/>
              <a:t>into</a:t>
            </a:r>
            <a:r>
              <a:rPr dirty="0" spc="145"/>
              <a:t> </a:t>
            </a:r>
            <a:r>
              <a:rPr dirty="0"/>
              <a:t>the</a:t>
            </a:r>
            <a:r>
              <a:rPr dirty="0" spc="140"/>
              <a:t> </a:t>
            </a:r>
            <a:r>
              <a:rPr dirty="0"/>
              <a:t>cart,</a:t>
            </a:r>
            <a:r>
              <a:rPr dirty="0" spc="160"/>
              <a:t> </a:t>
            </a:r>
            <a:r>
              <a:rPr dirty="0"/>
              <a:t>B)</a:t>
            </a:r>
            <a:r>
              <a:rPr dirty="0" spc="145"/>
              <a:t> </a:t>
            </a:r>
            <a:r>
              <a:rPr dirty="0" spc="-10"/>
              <a:t>behind </a:t>
            </a:r>
            <a:r>
              <a:rPr dirty="0"/>
              <a:t>the</a:t>
            </a:r>
            <a:r>
              <a:rPr dirty="0" spc="165"/>
              <a:t> </a:t>
            </a:r>
            <a:r>
              <a:rPr dirty="0"/>
              <a:t>cart,</a:t>
            </a:r>
            <a:r>
              <a:rPr dirty="0" spc="165"/>
              <a:t> </a:t>
            </a:r>
            <a:r>
              <a:rPr dirty="0"/>
              <a:t>or</a:t>
            </a:r>
            <a:r>
              <a:rPr dirty="0" spc="165"/>
              <a:t> </a:t>
            </a:r>
            <a:r>
              <a:rPr dirty="0"/>
              <a:t>C)</a:t>
            </a:r>
            <a:r>
              <a:rPr dirty="0" spc="165"/>
              <a:t> </a:t>
            </a:r>
            <a:r>
              <a:rPr dirty="0"/>
              <a:t>in</a:t>
            </a:r>
            <a:r>
              <a:rPr dirty="0" spc="160"/>
              <a:t> </a:t>
            </a:r>
            <a:r>
              <a:rPr dirty="0"/>
              <a:t>front</a:t>
            </a:r>
            <a:r>
              <a:rPr dirty="0" spc="165"/>
              <a:t> </a:t>
            </a:r>
            <a:r>
              <a:rPr dirty="0"/>
              <a:t>of</a:t>
            </a:r>
            <a:r>
              <a:rPr dirty="0" spc="165"/>
              <a:t> </a:t>
            </a:r>
            <a:r>
              <a:rPr dirty="0"/>
              <a:t>the</a:t>
            </a:r>
            <a:r>
              <a:rPr dirty="0" spc="165"/>
              <a:t> </a:t>
            </a:r>
            <a:r>
              <a:rPr dirty="0" spc="-10"/>
              <a:t>cart?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3191" y="3309123"/>
            <a:ext cx="8180705" cy="287083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09880" marR="5080" indent="-297815">
              <a:lnSpc>
                <a:spcPct val="101699"/>
              </a:lnSpc>
              <a:spcBef>
                <a:spcPts val="75"/>
              </a:spcBef>
              <a:buAutoNum type="arabicPeriod"/>
              <a:tabLst>
                <a:tab pos="310515" algn="l"/>
                <a:tab pos="4661535" algn="l"/>
              </a:tabLst>
            </a:pPr>
            <a:r>
              <a:rPr dirty="0" sz="2450" spc="-30">
                <a:latin typeface="Times New Roman"/>
                <a:cs typeface="Times New Roman"/>
              </a:rPr>
              <a:t>You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give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cart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push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release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spring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it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moving </a:t>
            </a:r>
            <a:r>
              <a:rPr dirty="0" sz="2450" spc="114">
                <a:latin typeface="Times New Roman"/>
                <a:cs typeface="Times New Roman"/>
              </a:rPr>
              <a:t>at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steady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along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floor.</a:t>
            </a:r>
            <a:r>
              <a:rPr dirty="0" sz="2450">
                <a:latin typeface="Times New Roman"/>
                <a:cs typeface="Times New Roman"/>
              </a:rPr>
              <a:t>	(Ignore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friction.)</a:t>
            </a:r>
            <a:endParaRPr sz="2450">
              <a:latin typeface="Times New Roman"/>
              <a:cs typeface="Times New Roman"/>
            </a:endParaRPr>
          </a:p>
          <a:p>
            <a:pPr marL="298450">
              <a:lnSpc>
                <a:spcPct val="100000"/>
              </a:lnSpc>
              <a:spcBef>
                <a:spcPts val="1545"/>
              </a:spcBef>
              <a:tabLst>
                <a:tab pos="1907539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(into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40">
                <a:latin typeface="Times New Roman"/>
                <a:cs typeface="Times New Roman"/>
              </a:rPr>
              <a:t>cart)</a:t>
            </a:r>
            <a:endParaRPr sz="2450">
              <a:latin typeface="Times New Roman"/>
              <a:cs typeface="Times New Roman"/>
            </a:endParaRPr>
          </a:p>
          <a:p>
            <a:pPr marL="309880" marR="5080" indent="-297815">
              <a:lnSpc>
                <a:spcPct val="101699"/>
              </a:lnSpc>
              <a:spcBef>
                <a:spcPts val="1495"/>
              </a:spcBef>
              <a:buAutoNum type="arabicPeriod" startAt="2"/>
              <a:tabLst>
                <a:tab pos="3105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105">
                <a:latin typeface="Times New Roman"/>
                <a:cs typeface="Times New Roman"/>
              </a:rPr>
              <a:t>Part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1,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85">
                <a:latin typeface="Times New Roman"/>
                <a:cs typeface="Times New Roman"/>
              </a:rPr>
              <a:t>but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assume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cart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expe- </a:t>
            </a:r>
            <a:r>
              <a:rPr dirty="0" sz="2450">
                <a:latin typeface="Times New Roman"/>
                <a:cs typeface="Times New Roman"/>
              </a:rPr>
              <a:t>rience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significant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friction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it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slides.</a:t>
            </a:r>
            <a:endParaRPr sz="2450">
              <a:latin typeface="Times New Roman"/>
              <a:cs typeface="Times New Roman"/>
            </a:endParaRPr>
          </a:p>
          <a:p>
            <a:pPr marL="298450">
              <a:lnSpc>
                <a:spcPct val="100000"/>
              </a:lnSpc>
              <a:spcBef>
                <a:spcPts val="1540"/>
              </a:spcBef>
              <a:tabLst>
                <a:tab pos="1907539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C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(in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front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40">
                <a:latin typeface="Times New Roman"/>
                <a:cs typeface="Times New Roman"/>
              </a:rPr>
              <a:t>cart)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067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1.1.</a:t>
            </a:r>
            <a:r>
              <a:rPr dirty="0" sz="1200" spc="19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GALILEAN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RELATIVITY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55"/>
              <a:t>You</a:t>
            </a:r>
            <a:r>
              <a:rPr dirty="0" spc="-20"/>
              <a:t> </a:t>
            </a:r>
            <a:r>
              <a:rPr dirty="0"/>
              <a:t>are</a:t>
            </a:r>
            <a:r>
              <a:rPr dirty="0" spc="-15"/>
              <a:t> </a:t>
            </a:r>
            <a:r>
              <a:rPr dirty="0"/>
              <a:t>biking</a:t>
            </a:r>
            <a:r>
              <a:rPr dirty="0" spc="-15"/>
              <a:t> </a:t>
            </a:r>
            <a:r>
              <a:rPr dirty="0" spc="114"/>
              <a:t>at</a:t>
            </a:r>
            <a:r>
              <a:rPr dirty="0" spc="-15"/>
              <a:t> </a:t>
            </a:r>
            <a:r>
              <a:rPr dirty="0"/>
              <a:t>20</a:t>
            </a:r>
            <a:r>
              <a:rPr dirty="0" spc="-15"/>
              <a:t> </a:t>
            </a:r>
            <a:r>
              <a:rPr dirty="0"/>
              <a:t>mph</a:t>
            </a:r>
            <a:r>
              <a:rPr dirty="0" spc="-20"/>
              <a:t> </a:t>
            </a:r>
            <a:r>
              <a:rPr dirty="0"/>
              <a:t>when</a:t>
            </a:r>
            <a:r>
              <a:rPr dirty="0" spc="-15"/>
              <a:t> </a:t>
            </a:r>
            <a:r>
              <a:rPr dirty="0"/>
              <a:t>a</a:t>
            </a:r>
            <a:r>
              <a:rPr dirty="0" spc="-15"/>
              <a:t> </a:t>
            </a:r>
            <a:r>
              <a:rPr dirty="0" spc="-20"/>
              <a:t>frisbee</a:t>
            </a:r>
            <a:r>
              <a:rPr dirty="0" spc="-15"/>
              <a:t> </a:t>
            </a:r>
            <a:r>
              <a:rPr dirty="0" spc="-30"/>
              <a:t>moving</a:t>
            </a:r>
            <a:r>
              <a:rPr dirty="0" spc="-15"/>
              <a:t> </a:t>
            </a:r>
            <a:r>
              <a:rPr dirty="0"/>
              <a:t>perpendicular</a:t>
            </a:r>
            <a:r>
              <a:rPr dirty="0" spc="-20"/>
              <a:t> </a:t>
            </a:r>
            <a:r>
              <a:rPr dirty="0" spc="-25"/>
              <a:t>to </a:t>
            </a:r>
            <a:r>
              <a:rPr dirty="0"/>
              <a:t>you</a:t>
            </a:r>
            <a:r>
              <a:rPr dirty="0" spc="130"/>
              <a:t> </a:t>
            </a:r>
            <a:r>
              <a:rPr dirty="0" spc="114"/>
              <a:t>at</a:t>
            </a:r>
            <a:r>
              <a:rPr dirty="0" spc="135"/>
              <a:t> </a:t>
            </a:r>
            <a:r>
              <a:rPr dirty="0"/>
              <a:t>10</a:t>
            </a:r>
            <a:r>
              <a:rPr dirty="0" spc="140"/>
              <a:t> </a:t>
            </a:r>
            <a:r>
              <a:rPr dirty="0"/>
              <a:t>mph</a:t>
            </a:r>
            <a:r>
              <a:rPr dirty="0" spc="140"/>
              <a:t> </a:t>
            </a:r>
            <a:r>
              <a:rPr dirty="0"/>
              <a:t>slams</a:t>
            </a:r>
            <a:r>
              <a:rPr dirty="0" spc="140"/>
              <a:t> </a:t>
            </a:r>
            <a:r>
              <a:rPr dirty="0"/>
              <a:t>into</a:t>
            </a:r>
            <a:r>
              <a:rPr dirty="0" spc="135"/>
              <a:t> </a:t>
            </a:r>
            <a:r>
              <a:rPr dirty="0"/>
              <a:t>the</a:t>
            </a:r>
            <a:r>
              <a:rPr dirty="0" spc="140"/>
              <a:t> </a:t>
            </a:r>
            <a:r>
              <a:rPr dirty="0"/>
              <a:t>side</a:t>
            </a:r>
            <a:r>
              <a:rPr dirty="0" spc="140"/>
              <a:t> </a:t>
            </a:r>
            <a:r>
              <a:rPr dirty="0"/>
              <a:t>of</a:t>
            </a:r>
            <a:r>
              <a:rPr dirty="0" spc="135"/>
              <a:t> </a:t>
            </a:r>
            <a:r>
              <a:rPr dirty="0"/>
              <a:t>your</a:t>
            </a:r>
            <a:r>
              <a:rPr dirty="0" spc="140"/>
              <a:t> </a:t>
            </a:r>
            <a:r>
              <a:rPr dirty="0"/>
              <a:t>head.</a:t>
            </a:r>
            <a:r>
              <a:rPr dirty="0" spc="545"/>
              <a:t> </a:t>
            </a:r>
            <a:r>
              <a:rPr dirty="0"/>
              <a:t>How</a:t>
            </a:r>
            <a:r>
              <a:rPr dirty="0" spc="140"/>
              <a:t> </a:t>
            </a:r>
            <a:r>
              <a:rPr dirty="0"/>
              <a:t>much</a:t>
            </a:r>
            <a:r>
              <a:rPr dirty="0" spc="140"/>
              <a:t> </a:t>
            </a:r>
            <a:r>
              <a:rPr dirty="0" spc="-20"/>
              <a:t>will </a:t>
            </a:r>
            <a:r>
              <a:rPr dirty="0"/>
              <a:t>the</a:t>
            </a:r>
            <a:r>
              <a:rPr dirty="0" spc="310"/>
              <a:t> </a:t>
            </a:r>
            <a:r>
              <a:rPr dirty="0"/>
              <a:t>frisbee</a:t>
            </a:r>
            <a:r>
              <a:rPr dirty="0" spc="325"/>
              <a:t> </a:t>
            </a:r>
            <a:r>
              <a:rPr dirty="0" spc="65"/>
              <a:t>hurt</a:t>
            </a:r>
            <a:r>
              <a:rPr dirty="0" spc="315"/>
              <a:t> </a:t>
            </a:r>
            <a:r>
              <a:rPr dirty="0"/>
              <a:t>your</a:t>
            </a:r>
            <a:r>
              <a:rPr dirty="0" spc="315"/>
              <a:t> </a:t>
            </a:r>
            <a:r>
              <a:rPr dirty="0"/>
              <a:t>head?</a:t>
            </a:r>
            <a:r>
              <a:rPr dirty="0" spc="204"/>
              <a:t>  </a:t>
            </a:r>
            <a:r>
              <a:rPr dirty="0"/>
              <a:t>Explain</a:t>
            </a:r>
            <a:r>
              <a:rPr dirty="0" spc="315"/>
              <a:t> </a:t>
            </a:r>
            <a:r>
              <a:rPr dirty="0"/>
              <a:t>your</a:t>
            </a:r>
            <a:r>
              <a:rPr dirty="0" spc="320"/>
              <a:t> </a:t>
            </a:r>
            <a:r>
              <a:rPr dirty="0"/>
              <a:t>answer.</a:t>
            </a:r>
            <a:r>
              <a:rPr dirty="0" spc="200"/>
              <a:t>  </a:t>
            </a:r>
            <a:r>
              <a:rPr dirty="0"/>
              <a:t>(This</a:t>
            </a:r>
            <a:r>
              <a:rPr dirty="0" spc="325"/>
              <a:t> </a:t>
            </a:r>
            <a:r>
              <a:rPr dirty="0" spc="-10"/>
              <a:t>might </a:t>
            </a:r>
            <a:r>
              <a:rPr dirty="0" spc="-50"/>
              <a:t>involve</a:t>
            </a:r>
            <a:r>
              <a:rPr dirty="0" spc="40"/>
              <a:t> </a:t>
            </a:r>
            <a:r>
              <a:rPr dirty="0"/>
              <a:t>a</a:t>
            </a:r>
            <a:r>
              <a:rPr dirty="0" spc="55"/>
              <a:t> </a:t>
            </a:r>
            <a:r>
              <a:rPr dirty="0" spc="50"/>
              <a:t>bit</a:t>
            </a:r>
            <a:r>
              <a:rPr dirty="0" spc="45"/>
              <a:t> </a:t>
            </a:r>
            <a:r>
              <a:rPr dirty="0"/>
              <a:t>of</a:t>
            </a:r>
            <a:r>
              <a:rPr dirty="0" spc="55"/>
              <a:t> </a:t>
            </a:r>
            <a:r>
              <a:rPr dirty="0" spc="50"/>
              <a:t>math.)</a:t>
            </a:r>
            <a:r>
              <a:rPr dirty="0" spc="280"/>
              <a:t> </a:t>
            </a:r>
            <a:r>
              <a:rPr dirty="0"/>
              <a:t>(Choose</a:t>
            </a:r>
            <a:r>
              <a:rPr dirty="0" spc="5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929545"/>
            <a:ext cx="8259445" cy="306070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7985" marR="5080" indent="-37147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8620" algn="l"/>
              </a:tabLst>
            </a:pPr>
            <a:r>
              <a:rPr dirty="0" sz="2450" spc="90">
                <a:latin typeface="Times New Roman"/>
                <a:cs typeface="Times New Roman"/>
              </a:rPr>
              <a:t>It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will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cause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injury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10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mph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frisbee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would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cause </a:t>
            </a:r>
            <a:r>
              <a:rPr dirty="0" sz="2450">
                <a:latin typeface="Times New Roman"/>
                <a:cs typeface="Times New Roman"/>
              </a:rPr>
              <a:t>if you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were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riding.</a:t>
            </a:r>
            <a:endParaRPr sz="2450">
              <a:latin typeface="Times New Roman"/>
              <a:cs typeface="Times New Roman"/>
            </a:endParaRPr>
          </a:p>
          <a:p>
            <a:pPr marL="387985" marR="5080" indent="-35941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8620" algn="l"/>
              </a:tabLst>
            </a:pPr>
            <a:r>
              <a:rPr dirty="0" sz="2450" spc="90">
                <a:latin typeface="Times New Roman"/>
                <a:cs typeface="Times New Roman"/>
              </a:rPr>
              <a:t>It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will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cause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injury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20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mph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frisbee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would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cause </a:t>
            </a:r>
            <a:r>
              <a:rPr dirty="0" sz="2450">
                <a:latin typeface="Times New Roman"/>
                <a:cs typeface="Times New Roman"/>
              </a:rPr>
              <a:t>if you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were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riding.</a:t>
            </a:r>
            <a:endParaRPr sz="2450">
              <a:latin typeface="Times New Roman"/>
              <a:cs typeface="Times New Roman"/>
            </a:endParaRPr>
          </a:p>
          <a:p>
            <a:pPr marL="387985" marR="5080" indent="-36322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8620" algn="l"/>
              </a:tabLst>
            </a:pPr>
            <a:r>
              <a:rPr dirty="0" sz="2450" spc="90">
                <a:latin typeface="Times New Roman"/>
                <a:cs typeface="Times New Roman"/>
              </a:rPr>
              <a:t>It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will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cause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injury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30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mph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frisbee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would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cause </a:t>
            </a:r>
            <a:r>
              <a:rPr dirty="0" sz="2450">
                <a:latin typeface="Times New Roman"/>
                <a:cs typeface="Times New Roman"/>
              </a:rPr>
              <a:t>if you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were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riding.</a:t>
            </a:r>
            <a:endParaRPr sz="2450">
              <a:latin typeface="Times New Roman"/>
              <a:cs typeface="Times New Roman"/>
            </a:endParaRPr>
          </a:p>
          <a:p>
            <a:pPr marL="387985" indent="-37592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8620" algn="l"/>
              </a:tabLst>
            </a:pPr>
            <a:r>
              <a:rPr dirty="0" sz="2450">
                <a:latin typeface="Times New Roman"/>
                <a:cs typeface="Times New Roman"/>
              </a:rPr>
              <a:t>None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above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067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1.1.</a:t>
            </a:r>
            <a:r>
              <a:rPr dirty="0" sz="1200" spc="19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GALILEAN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RELATIVITY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55"/>
              <a:t>You</a:t>
            </a:r>
            <a:r>
              <a:rPr dirty="0" spc="-20"/>
              <a:t> </a:t>
            </a:r>
            <a:r>
              <a:rPr dirty="0"/>
              <a:t>are</a:t>
            </a:r>
            <a:r>
              <a:rPr dirty="0" spc="-15"/>
              <a:t> </a:t>
            </a:r>
            <a:r>
              <a:rPr dirty="0"/>
              <a:t>biking</a:t>
            </a:r>
            <a:r>
              <a:rPr dirty="0" spc="-15"/>
              <a:t> </a:t>
            </a:r>
            <a:r>
              <a:rPr dirty="0" spc="114"/>
              <a:t>at</a:t>
            </a:r>
            <a:r>
              <a:rPr dirty="0" spc="-15"/>
              <a:t> </a:t>
            </a:r>
            <a:r>
              <a:rPr dirty="0"/>
              <a:t>20</a:t>
            </a:r>
            <a:r>
              <a:rPr dirty="0" spc="-15"/>
              <a:t> </a:t>
            </a:r>
            <a:r>
              <a:rPr dirty="0"/>
              <a:t>mph</a:t>
            </a:r>
            <a:r>
              <a:rPr dirty="0" spc="-20"/>
              <a:t> </a:t>
            </a:r>
            <a:r>
              <a:rPr dirty="0"/>
              <a:t>when</a:t>
            </a:r>
            <a:r>
              <a:rPr dirty="0" spc="-15"/>
              <a:t> </a:t>
            </a:r>
            <a:r>
              <a:rPr dirty="0"/>
              <a:t>a</a:t>
            </a:r>
            <a:r>
              <a:rPr dirty="0" spc="-15"/>
              <a:t> </a:t>
            </a:r>
            <a:r>
              <a:rPr dirty="0" spc="-20"/>
              <a:t>frisbee</a:t>
            </a:r>
            <a:r>
              <a:rPr dirty="0" spc="-15"/>
              <a:t> </a:t>
            </a:r>
            <a:r>
              <a:rPr dirty="0" spc="-30"/>
              <a:t>moving</a:t>
            </a:r>
            <a:r>
              <a:rPr dirty="0" spc="-15"/>
              <a:t> </a:t>
            </a:r>
            <a:r>
              <a:rPr dirty="0"/>
              <a:t>perpendicular</a:t>
            </a:r>
            <a:r>
              <a:rPr dirty="0" spc="-20"/>
              <a:t> </a:t>
            </a:r>
            <a:r>
              <a:rPr dirty="0" spc="-25"/>
              <a:t>to </a:t>
            </a:r>
            <a:r>
              <a:rPr dirty="0"/>
              <a:t>you</a:t>
            </a:r>
            <a:r>
              <a:rPr dirty="0" spc="130"/>
              <a:t> </a:t>
            </a:r>
            <a:r>
              <a:rPr dirty="0" spc="114"/>
              <a:t>at</a:t>
            </a:r>
            <a:r>
              <a:rPr dirty="0" spc="135"/>
              <a:t> </a:t>
            </a:r>
            <a:r>
              <a:rPr dirty="0"/>
              <a:t>10</a:t>
            </a:r>
            <a:r>
              <a:rPr dirty="0" spc="140"/>
              <a:t> </a:t>
            </a:r>
            <a:r>
              <a:rPr dirty="0"/>
              <a:t>mph</a:t>
            </a:r>
            <a:r>
              <a:rPr dirty="0" spc="140"/>
              <a:t> </a:t>
            </a:r>
            <a:r>
              <a:rPr dirty="0"/>
              <a:t>slams</a:t>
            </a:r>
            <a:r>
              <a:rPr dirty="0" spc="140"/>
              <a:t> </a:t>
            </a:r>
            <a:r>
              <a:rPr dirty="0"/>
              <a:t>into</a:t>
            </a:r>
            <a:r>
              <a:rPr dirty="0" spc="135"/>
              <a:t> </a:t>
            </a:r>
            <a:r>
              <a:rPr dirty="0"/>
              <a:t>the</a:t>
            </a:r>
            <a:r>
              <a:rPr dirty="0" spc="140"/>
              <a:t> </a:t>
            </a:r>
            <a:r>
              <a:rPr dirty="0"/>
              <a:t>side</a:t>
            </a:r>
            <a:r>
              <a:rPr dirty="0" spc="140"/>
              <a:t> </a:t>
            </a:r>
            <a:r>
              <a:rPr dirty="0"/>
              <a:t>of</a:t>
            </a:r>
            <a:r>
              <a:rPr dirty="0" spc="135"/>
              <a:t> </a:t>
            </a:r>
            <a:r>
              <a:rPr dirty="0"/>
              <a:t>your</a:t>
            </a:r>
            <a:r>
              <a:rPr dirty="0" spc="140"/>
              <a:t> </a:t>
            </a:r>
            <a:r>
              <a:rPr dirty="0"/>
              <a:t>head.</a:t>
            </a:r>
            <a:r>
              <a:rPr dirty="0" spc="545"/>
              <a:t> </a:t>
            </a:r>
            <a:r>
              <a:rPr dirty="0"/>
              <a:t>How</a:t>
            </a:r>
            <a:r>
              <a:rPr dirty="0" spc="140"/>
              <a:t> </a:t>
            </a:r>
            <a:r>
              <a:rPr dirty="0"/>
              <a:t>much</a:t>
            </a:r>
            <a:r>
              <a:rPr dirty="0" spc="140"/>
              <a:t> </a:t>
            </a:r>
            <a:r>
              <a:rPr dirty="0" spc="-20"/>
              <a:t>will </a:t>
            </a:r>
            <a:r>
              <a:rPr dirty="0"/>
              <a:t>the</a:t>
            </a:r>
            <a:r>
              <a:rPr dirty="0" spc="310"/>
              <a:t> </a:t>
            </a:r>
            <a:r>
              <a:rPr dirty="0"/>
              <a:t>frisbee</a:t>
            </a:r>
            <a:r>
              <a:rPr dirty="0" spc="325"/>
              <a:t> </a:t>
            </a:r>
            <a:r>
              <a:rPr dirty="0" spc="65"/>
              <a:t>hurt</a:t>
            </a:r>
            <a:r>
              <a:rPr dirty="0" spc="315"/>
              <a:t> </a:t>
            </a:r>
            <a:r>
              <a:rPr dirty="0"/>
              <a:t>your</a:t>
            </a:r>
            <a:r>
              <a:rPr dirty="0" spc="315"/>
              <a:t> </a:t>
            </a:r>
            <a:r>
              <a:rPr dirty="0"/>
              <a:t>head?</a:t>
            </a:r>
            <a:r>
              <a:rPr dirty="0" spc="204"/>
              <a:t>  </a:t>
            </a:r>
            <a:r>
              <a:rPr dirty="0"/>
              <a:t>Explain</a:t>
            </a:r>
            <a:r>
              <a:rPr dirty="0" spc="315"/>
              <a:t> </a:t>
            </a:r>
            <a:r>
              <a:rPr dirty="0"/>
              <a:t>your</a:t>
            </a:r>
            <a:r>
              <a:rPr dirty="0" spc="320"/>
              <a:t> </a:t>
            </a:r>
            <a:r>
              <a:rPr dirty="0"/>
              <a:t>answer.</a:t>
            </a:r>
            <a:r>
              <a:rPr dirty="0" spc="200"/>
              <a:t>  </a:t>
            </a:r>
            <a:r>
              <a:rPr dirty="0"/>
              <a:t>(This</a:t>
            </a:r>
            <a:r>
              <a:rPr dirty="0" spc="325"/>
              <a:t> </a:t>
            </a:r>
            <a:r>
              <a:rPr dirty="0" spc="-10"/>
              <a:t>might </a:t>
            </a:r>
            <a:r>
              <a:rPr dirty="0" spc="-50"/>
              <a:t>involve</a:t>
            </a:r>
            <a:r>
              <a:rPr dirty="0" spc="40"/>
              <a:t> </a:t>
            </a:r>
            <a:r>
              <a:rPr dirty="0"/>
              <a:t>a</a:t>
            </a:r>
            <a:r>
              <a:rPr dirty="0" spc="55"/>
              <a:t> </a:t>
            </a:r>
            <a:r>
              <a:rPr dirty="0" spc="50"/>
              <a:t>bit</a:t>
            </a:r>
            <a:r>
              <a:rPr dirty="0" spc="45"/>
              <a:t> </a:t>
            </a:r>
            <a:r>
              <a:rPr dirty="0"/>
              <a:t>of</a:t>
            </a:r>
            <a:r>
              <a:rPr dirty="0" spc="55"/>
              <a:t> </a:t>
            </a:r>
            <a:r>
              <a:rPr dirty="0" spc="50"/>
              <a:t>math.)</a:t>
            </a:r>
            <a:r>
              <a:rPr dirty="0" spc="280"/>
              <a:t> </a:t>
            </a:r>
            <a:r>
              <a:rPr dirty="0"/>
              <a:t>(Choose</a:t>
            </a:r>
            <a:r>
              <a:rPr dirty="0" spc="5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929545"/>
            <a:ext cx="8266430" cy="368046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4970" marR="5080" indent="-37147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5605" algn="l"/>
              </a:tabLst>
            </a:pPr>
            <a:r>
              <a:rPr dirty="0" sz="2450" spc="90">
                <a:latin typeface="Times New Roman"/>
                <a:cs typeface="Times New Roman"/>
              </a:rPr>
              <a:t>It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will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cause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injury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10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mph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frisbee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would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cause </a:t>
            </a:r>
            <a:r>
              <a:rPr dirty="0" sz="2450">
                <a:latin typeface="Times New Roman"/>
                <a:cs typeface="Times New Roman"/>
              </a:rPr>
              <a:t>if you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were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riding.</a:t>
            </a:r>
            <a:endParaRPr sz="2450">
              <a:latin typeface="Times New Roman"/>
              <a:cs typeface="Times New Roman"/>
            </a:endParaRPr>
          </a:p>
          <a:p>
            <a:pPr marL="394970" marR="5080" indent="-35941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5605" algn="l"/>
              </a:tabLst>
            </a:pPr>
            <a:r>
              <a:rPr dirty="0" sz="2450" spc="90">
                <a:latin typeface="Times New Roman"/>
                <a:cs typeface="Times New Roman"/>
              </a:rPr>
              <a:t>It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will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cause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injury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20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mph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frisbee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would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cause </a:t>
            </a:r>
            <a:r>
              <a:rPr dirty="0" sz="2450">
                <a:latin typeface="Times New Roman"/>
                <a:cs typeface="Times New Roman"/>
              </a:rPr>
              <a:t>if you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were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riding.</a:t>
            </a:r>
            <a:endParaRPr sz="2450">
              <a:latin typeface="Times New Roman"/>
              <a:cs typeface="Times New Roman"/>
            </a:endParaRPr>
          </a:p>
          <a:p>
            <a:pPr marL="394970" marR="5080" indent="-36322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5605" algn="l"/>
              </a:tabLst>
            </a:pPr>
            <a:r>
              <a:rPr dirty="0" sz="2450" spc="90">
                <a:latin typeface="Times New Roman"/>
                <a:cs typeface="Times New Roman"/>
              </a:rPr>
              <a:t>It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will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cause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injury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30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mph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frisbee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would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cause </a:t>
            </a:r>
            <a:r>
              <a:rPr dirty="0" sz="2450">
                <a:latin typeface="Times New Roman"/>
                <a:cs typeface="Times New Roman"/>
              </a:rPr>
              <a:t>if you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were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riding.</a:t>
            </a:r>
            <a:endParaRPr sz="2450">
              <a:latin typeface="Times New Roman"/>
              <a:cs typeface="Times New Roman"/>
            </a:endParaRPr>
          </a:p>
          <a:p>
            <a:pPr marL="394970" indent="-37592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None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above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D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36753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1.2.</a:t>
            </a:r>
            <a:r>
              <a:rPr dirty="0" sz="1200" spc="2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EINSTEIN’S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POSTULATES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DILATION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572770" algn="l"/>
              </a:tabLst>
            </a:pPr>
            <a:r>
              <a:rPr dirty="0" sz="1700" spc="85" b="1">
                <a:latin typeface="Book Antiqua"/>
                <a:cs typeface="Book Antiqua"/>
              </a:rPr>
              <a:t>1.2</a:t>
            </a:r>
            <a:r>
              <a:rPr dirty="0" sz="1700" b="1">
                <a:latin typeface="Book Antiqua"/>
                <a:cs typeface="Book Antiqua"/>
              </a:rPr>
              <a:t>	</a:t>
            </a:r>
            <a:r>
              <a:rPr dirty="0" sz="1700" spc="50" b="1">
                <a:latin typeface="Book Antiqua"/>
                <a:cs typeface="Book Antiqua"/>
              </a:rPr>
              <a:t>Einstein’s</a:t>
            </a:r>
            <a:r>
              <a:rPr dirty="0" sz="1700" spc="265" b="1">
                <a:latin typeface="Book Antiqua"/>
                <a:cs typeface="Book Antiqua"/>
              </a:rPr>
              <a:t> </a:t>
            </a:r>
            <a:r>
              <a:rPr dirty="0" sz="1700" spc="70" b="1">
                <a:latin typeface="Book Antiqua"/>
                <a:cs typeface="Book Antiqua"/>
              </a:rPr>
              <a:t>Postulates</a:t>
            </a:r>
            <a:r>
              <a:rPr dirty="0" sz="1700" spc="270" b="1">
                <a:latin typeface="Book Antiqua"/>
                <a:cs typeface="Book Antiqua"/>
              </a:rPr>
              <a:t> </a:t>
            </a:r>
            <a:r>
              <a:rPr dirty="0" sz="1700" b="1">
                <a:latin typeface="Book Antiqua"/>
                <a:cs typeface="Book Antiqua"/>
              </a:rPr>
              <a:t>and</a:t>
            </a:r>
            <a:r>
              <a:rPr dirty="0" sz="1700" spc="270" b="1">
                <a:latin typeface="Book Antiqua"/>
                <a:cs typeface="Book Antiqua"/>
              </a:rPr>
              <a:t> </a:t>
            </a:r>
            <a:r>
              <a:rPr dirty="0" sz="1700" spc="70" b="1">
                <a:latin typeface="Book Antiqua"/>
                <a:cs typeface="Book Antiqua"/>
              </a:rPr>
              <a:t>Time</a:t>
            </a:r>
            <a:r>
              <a:rPr dirty="0" sz="1700" spc="265" b="1">
                <a:latin typeface="Book Antiqua"/>
                <a:cs typeface="Book Antiqua"/>
              </a:rPr>
              <a:t> </a:t>
            </a:r>
            <a:r>
              <a:rPr dirty="0" sz="1700" spc="-10" b="1">
                <a:latin typeface="Book Antiqua"/>
                <a:cs typeface="Book Antiqua"/>
              </a:rPr>
              <a:t>Dilation</a:t>
            </a:r>
            <a:endParaRPr sz="17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6689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1.2.</a:t>
            </a:r>
            <a:r>
              <a:rPr dirty="0" sz="1200" spc="27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EINSTEIN’S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POSTULATES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DILATION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You</a:t>
            </a:r>
            <a:r>
              <a:rPr dirty="0" spc="170"/>
              <a:t> </a:t>
            </a:r>
            <a:r>
              <a:rPr dirty="0"/>
              <a:t>are</a:t>
            </a:r>
            <a:r>
              <a:rPr dirty="0" spc="170"/>
              <a:t> </a:t>
            </a:r>
            <a:r>
              <a:rPr dirty="0"/>
              <a:t>standing</a:t>
            </a:r>
            <a:r>
              <a:rPr dirty="0" spc="170"/>
              <a:t> </a:t>
            </a:r>
            <a:r>
              <a:rPr dirty="0"/>
              <a:t>on</a:t>
            </a:r>
            <a:r>
              <a:rPr dirty="0" spc="175"/>
              <a:t> </a:t>
            </a:r>
            <a:r>
              <a:rPr dirty="0"/>
              <a:t>your</a:t>
            </a:r>
            <a:r>
              <a:rPr dirty="0" spc="170"/>
              <a:t> </a:t>
            </a:r>
            <a:r>
              <a:rPr dirty="0"/>
              <a:t>tiny</a:t>
            </a:r>
            <a:r>
              <a:rPr dirty="0" spc="170"/>
              <a:t> </a:t>
            </a:r>
            <a:r>
              <a:rPr dirty="0"/>
              <a:t>asteroid</a:t>
            </a:r>
            <a:r>
              <a:rPr dirty="0" spc="175"/>
              <a:t> </a:t>
            </a:r>
            <a:r>
              <a:rPr dirty="0"/>
              <a:t>as</a:t>
            </a:r>
            <a:r>
              <a:rPr dirty="0" spc="170"/>
              <a:t> </a:t>
            </a:r>
            <a:r>
              <a:rPr dirty="0"/>
              <a:t>a</a:t>
            </a:r>
            <a:r>
              <a:rPr dirty="0" spc="170"/>
              <a:t> </a:t>
            </a:r>
            <a:r>
              <a:rPr dirty="0"/>
              <a:t>ship</a:t>
            </a:r>
            <a:r>
              <a:rPr dirty="0" spc="175"/>
              <a:t> </a:t>
            </a:r>
            <a:r>
              <a:rPr dirty="0"/>
              <a:t>approaches</a:t>
            </a:r>
            <a:r>
              <a:rPr dirty="0" spc="170"/>
              <a:t> </a:t>
            </a:r>
            <a:r>
              <a:rPr dirty="0" spc="-25"/>
              <a:t>you </a:t>
            </a:r>
            <a:r>
              <a:rPr dirty="0" spc="-10"/>
              <a:t>moving</a:t>
            </a:r>
            <a:r>
              <a:rPr dirty="0"/>
              <a:t> </a:t>
            </a:r>
            <a:r>
              <a:rPr dirty="0" spc="114"/>
              <a:t>at</a:t>
            </a:r>
            <a:r>
              <a:rPr dirty="0"/>
              <a:t> </a:t>
            </a:r>
            <a:r>
              <a:rPr dirty="0" b="0" i="1">
                <a:latin typeface="Bookman Old Style"/>
                <a:cs typeface="Bookman Old Style"/>
              </a:rPr>
              <a:t>c/</a:t>
            </a:r>
            <a:r>
              <a:rPr dirty="0"/>
              <a:t>2.</a:t>
            </a:r>
            <a:r>
              <a:rPr dirty="0" spc="250"/>
              <a:t> </a:t>
            </a:r>
            <a:r>
              <a:rPr dirty="0" spc="-10"/>
              <a:t>You</a:t>
            </a:r>
            <a:r>
              <a:rPr dirty="0" spc="5"/>
              <a:t> </a:t>
            </a:r>
            <a:r>
              <a:rPr dirty="0"/>
              <a:t>send</a:t>
            </a:r>
            <a:r>
              <a:rPr dirty="0" spc="5"/>
              <a:t> </a:t>
            </a:r>
            <a:r>
              <a:rPr dirty="0"/>
              <a:t>a radio</a:t>
            </a:r>
            <a:r>
              <a:rPr dirty="0" spc="5"/>
              <a:t> </a:t>
            </a:r>
            <a:r>
              <a:rPr dirty="0"/>
              <a:t>signal</a:t>
            </a:r>
            <a:r>
              <a:rPr dirty="0" spc="-5"/>
              <a:t> </a:t>
            </a:r>
            <a:r>
              <a:rPr dirty="0"/>
              <a:t>(which</a:t>
            </a:r>
            <a:r>
              <a:rPr dirty="0" spc="10"/>
              <a:t> </a:t>
            </a:r>
            <a:r>
              <a:rPr dirty="0"/>
              <a:t>is a</a:t>
            </a:r>
            <a:r>
              <a:rPr dirty="0" spc="5"/>
              <a:t> </a:t>
            </a:r>
            <a:r>
              <a:rPr dirty="0"/>
              <a:t>form</a:t>
            </a:r>
            <a:r>
              <a:rPr dirty="0" spc="-5"/>
              <a:t> </a:t>
            </a:r>
            <a:r>
              <a:rPr dirty="0"/>
              <a:t>of</a:t>
            </a:r>
            <a:r>
              <a:rPr dirty="0" spc="10"/>
              <a:t> </a:t>
            </a:r>
            <a:r>
              <a:rPr dirty="0" spc="-10"/>
              <a:t>light) </a:t>
            </a:r>
            <a:r>
              <a:rPr dirty="0"/>
              <a:t>welcoming</a:t>
            </a:r>
            <a:r>
              <a:rPr dirty="0" spc="385"/>
              <a:t> </a:t>
            </a:r>
            <a:r>
              <a:rPr dirty="0"/>
              <a:t>them.</a:t>
            </a:r>
            <a:r>
              <a:rPr dirty="0" spc="350"/>
              <a:t>  </a:t>
            </a:r>
            <a:r>
              <a:rPr dirty="0"/>
              <a:t>From</a:t>
            </a:r>
            <a:r>
              <a:rPr dirty="0" spc="395"/>
              <a:t> </a:t>
            </a:r>
            <a:r>
              <a:rPr dirty="0"/>
              <a:t>your</a:t>
            </a:r>
            <a:r>
              <a:rPr dirty="0" spc="395"/>
              <a:t> </a:t>
            </a:r>
            <a:r>
              <a:rPr dirty="0"/>
              <a:t>point</a:t>
            </a:r>
            <a:r>
              <a:rPr dirty="0" spc="395"/>
              <a:t> </a:t>
            </a:r>
            <a:r>
              <a:rPr dirty="0"/>
              <a:t>of</a:t>
            </a:r>
            <a:r>
              <a:rPr dirty="0" spc="395"/>
              <a:t> </a:t>
            </a:r>
            <a:r>
              <a:rPr dirty="0"/>
              <a:t>view</a:t>
            </a:r>
            <a:r>
              <a:rPr dirty="0" spc="395"/>
              <a:t> </a:t>
            </a:r>
            <a:r>
              <a:rPr dirty="0"/>
              <a:t>the</a:t>
            </a:r>
            <a:r>
              <a:rPr dirty="0" spc="395"/>
              <a:t> </a:t>
            </a:r>
            <a:r>
              <a:rPr dirty="0"/>
              <a:t>radio</a:t>
            </a:r>
            <a:r>
              <a:rPr dirty="0" spc="395"/>
              <a:t> </a:t>
            </a:r>
            <a:r>
              <a:rPr dirty="0"/>
              <a:t>signal</a:t>
            </a:r>
            <a:r>
              <a:rPr dirty="0" spc="395"/>
              <a:t> </a:t>
            </a:r>
            <a:r>
              <a:rPr dirty="0" spc="-25"/>
              <a:t>is </a:t>
            </a:r>
            <a:r>
              <a:rPr dirty="0"/>
              <a:t>moving</a:t>
            </a:r>
            <a:r>
              <a:rPr dirty="0" spc="245"/>
              <a:t> </a:t>
            </a:r>
            <a:r>
              <a:rPr dirty="0"/>
              <a:t>from</a:t>
            </a:r>
            <a:r>
              <a:rPr dirty="0" spc="250"/>
              <a:t> </a:t>
            </a:r>
            <a:r>
              <a:rPr dirty="0"/>
              <a:t>you</a:t>
            </a:r>
            <a:r>
              <a:rPr dirty="0" spc="260"/>
              <a:t> </a:t>
            </a:r>
            <a:r>
              <a:rPr dirty="0"/>
              <a:t>to</a:t>
            </a:r>
            <a:r>
              <a:rPr dirty="0" spc="254"/>
              <a:t> </a:t>
            </a:r>
            <a:r>
              <a:rPr dirty="0"/>
              <a:t>them</a:t>
            </a:r>
            <a:r>
              <a:rPr dirty="0" spc="254"/>
              <a:t> </a:t>
            </a:r>
            <a:r>
              <a:rPr dirty="0" spc="114"/>
              <a:t>at</a:t>
            </a:r>
            <a:r>
              <a:rPr dirty="0" spc="250"/>
              <a:t> </a:t>
            </a:r>
            <a:r>
              <a:rPr dirty="0"/>
              <a:t>speed</a:t>
            </a:r>
            <a:r>
              <a:rPr dirty="0" spc="254"/>
              <a:t> </a:t>
            </a:r>
            <a:r>
              <a:rPr dirty="0" b="0" i="1">
                <a:latin typeface="Bookman Old Style"/>
                <a:cs typeface="Bookman Old Style"/>
              </a:rPr>
              <a:t>c</a:t>
            </a:r>
            <a:r>
              <a:rPr dirty="0"/>
              <a:t>.</a:t>
            </a:r>
            <a:r>
              <a:rPr dirty="0" spc="114"/>
              <a:t>  </a:t>
            </a:r>
            <a:r>
              <a:rPr dirty="0"/>
              <a:t>From</a:t>
            </a:r>
            <a:r>
              <a:rPr dirty="0" spc="250"/>
              <a:t> </a:t>
            </a:r>
            <a:r>
              <a:rPr dirty="0"/>
              <a:t>their</a:t>
            </a:r>
            <a:r>
              <a:rPr dirty="0" spc="260"/>
              <a:t> </a:t>
            </a:r>
            <a:r>
              <a:rPr dirty="0"/>
              <a:t>point</a:t>
            </a:r>
            <a:r>
              <a:rPr dirty="0" spc="250"/>
              <a:t> </a:t>
            </a:r>
            <a:r>
              <a:rPr dirty="0"/>
              <a:t>of</a:t>
            </a:r>
            <a:r>
              <a:rPr dirty="0" spc="254"/>
              <a:t> </a:t>
            </a:r>
            <a:r>
              <a:rPr dirty="0" spc="-20"/>
              <a:t>view </a:t>
            </a:r>
            <a:r>
              <a:rPr dirty="0" spc="-10"/>
              <a:t>how</a:t>
            </a:r>
            <a:r>
              <a:rPr dirty="0"/>
              <a:t> fast is</a:t>
            </a:r>
            <a:r>
              <a:rPr dirty="0" spc="-5"/>
              <a:t> </a:t>
            </a:r>
            <a:r>
              <a:rPr dirty="0" spc="60"/>
              <a:t>it</a:t>
            </a:r>
            <a:r>
              <a:rPr dirty="0"/>
              <a:t> moving?</a:t>
            </a:r>
            <a:r>
              <a:rPr dirty="0" spc="215"/>
              <a:t> </a:t>
            </a:r>
            <a:r>
              <a:rPr dirty="0"/>
              <a:t>(Choose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3180783"/>
            <a:ext cx="2691130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7985" indent="-372110">
              <a:lnSpc>
                <a:spcPct val="100000"/>
              </a:lnSpc>
              <a:spcBef>
                <a:spcPts val="1140"/>
              </a:spcBef>
              <a:buFont typeface="Times New Roman"/>
              <a:buAutoNum type="alphaUcPeriod"/>
              <a:tabLst>
                <a:tab pos="388620" algn="l"/>
              </a:tabLst>
            </a:pPr>
            <a:r>
              <a:rPr dirty="0" sz="2450" spc="-25" b="0" i="1">
                <a:latin typeface="Bookman Old Style"/>
                <a:cs typeface="Bookman Old Style"/>
              </a:rPr>
              <a:t>c/</a:t>
            </a:r>
            <a:r>
              <a:rPr dirty="0" sz="2450" spc="-25">
                <a:latin typeface="Times New Roman"/>
                <a:cs typeface="Times New Roman"/>
              </a:rPr>
              <a:t>2</a:t>
            </a:r>
            <a:endParaRPr sz="2450">
              <a:latin typeface="Times New Roman"/>
              <a:cs typeface="Times New Roman"/>
            </a:endParaRPr>
          </a:p>
          <a:p>
            <a:pPr marL="387985" indent="-36004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88620" algn="l"/>
              </a:tabLst>
            </a:pPr>
            <a:r>
              <a:rPr dirty="0" sz="2450" spc="-135" b="0" i="1">
                <a:latin typeface="Bookman Old Style"/>
                <a:cs typeface="Bookman Old Style"/>
              </a:rPr>
              <a:t>c</a:t>
            </a:r>
            <a:endParaRPr sz="2450">
              <a:latin typeface="Bookman Old Style"/>
              <a:cs typeface="Bookman Old Style"/>
            </a:endParaRPr>
          </a:p>
          <a:p>
            <a:pPr marL="387985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8620" algn="l"/>
              </a:tabLst>
            </a:pPr>
            <a:r>
              <a:rPr dirty="0" sz="2450" spc="-20">
                <a:latin typeface="Times New Roman"/>
                <a:cs typeface="Times New Roman"/>
              </a:rPr>
              <a:t>3</a:t>
            </a:r>
            <a:r>
              <a:rPr dirty="0" sz="2450" spc="-20" b="0" i="1">
                <a:latin typeface="Bookman Old Style"/>
                <a:cs typeface="Bookman Old Style"/>
              </a:rPr>
              <a:t>c/</a:t>
            </a:r>
            <a:r>
              <a:rPr dirty="0" sz="2450" spc="-20">
                <a:latin typeface="Times New Roman"/>
                <a:cs typeface="Times New Roman"/>
              </a:rPr>
              <a:t>2</a:t>
            </a:r>
            <a:endParaRPr sz="2450">
              <a:latin typeface="Times New Roman"/>
              <a:cs typeface="Times New Roman"/>
            </a:endParaRPr>
          </a:p>
          <a:p>
            <a:pPr marL="387985" indent="-37592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8620" algn="l"/>
              </a:tabLst>
            </a:pPr>
            <a:r>
              <a:rPr dirty="0" sz="2450">
                <a:latin typeface="Times New Roman"/>
                <a:cs typeface="Times New Roman"/>
              </a:rPr>
              <a:t>None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above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6689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1.2.</a:t>
            </a:r>
            <a:r>
              <a:rPr dirty="0" sz="1200" spc="27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EINSTEIN’S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POSTULATES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DILATION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You</a:t>
            </a:r>
            <a:r>
              <a:rPr dirty="0" spc="170"/>
              <a:t> </a:t>
            </a:r>
            <a:r>
              <a:rPr dirty="0"/>
              <a:t>are</a:t>
            </a:r>
            <a:r>
              <a:rPr dirty="0" spc="170"/>
              <a:t> </a:t>
            </a:r>
            <a:r>
              <a:rPr dirty="0"/>
              <a:t>standing</a:t>
            </a:r>
            <a:r>
              <a:rPr dirty="0" spc="170"/>
              <a:t> </a:t>
            </a:r>
            <a:r>
              <a:rPr dirty="0"/>
              <a:t>on</a:t>
            </a:r>
            <a:r>
              <a:rPr dirty="0" spc="175"/>
              <a:t> </a:t>
            </a:r>
            <a:r>
              <a:rPr dirty="0"/>
              <a:t>your</a:t>
            </a:r>
            <a:r>
              <a:rPr dirty="0" spc="170"/>
              <a:t> </a:t>
            </a:r>
            <a:r>
              <a:rPr dirty="0"/>
              <a:t>tiny</a:t>
            </a:r>
            <a:r>
              <a:rPr dirty="0" spc="170"/>
              <a:t> </a:t>
            </a:r>
            <a:r>
              <a:rPr dirty="0"/>
              <a:t>asteroid</a:t>
            </a:r>
            <a:r>
              <a:rPr dirty="0" spc="175"/>
              <a:t> </a:t>
            </a:r>
            <a:r>
              <a:rPr dirty="0"/>
              <a:t>as</a:t>
            </a:r>
            <a:r>
              <a:rPr dirty="0" spc="170"/>
              <a:t> </a:t>
            </a:r>
            <a:r>
              <a:rPr dirty="0"/>
              <a:t>a</a:t>
            </a:r>
            <a:r>
              <a:rPr dirty="0" spc="170"/>
              <a:t> </a:t>
            </a:r>
            <a:r>
              <a:rPr dirty="0"/>
              <a:t>ship</a:t>
            </a:r>
            <a:r>
              <a:rPr dirty="0" spc="175"/>
              <a:t> </a:t>
            </a:r>
            <a:r>
              <a:rPr dirty="0"/>
              <a:t>approaches</a:t>
            </a:r>
            <a:r>
              <a:rPr dirty="0" spc="170"/>
              <a:t> </a:t>
            </a:r>
            <a:r>
              <a:rPr dirty="0" spc="-25"/>
              <a:t>you </a:t>
            </a:r>
            <a:r>
              <a:rPr dirty="0" spc="-10"/>
              <a:t>moving</a:t>
            </a:r>
            <a:r>
              <a:rPr dirty="0"/>
              <a:t> </a:t>
            </a:r>
            <a:r>
              <a:rPr dirty="0" spc="114"/>
              <a:t>at</a:t>
            </a:r>
            <a:r>
              <a:rPr dirty="0"/>
              <a:t> </a:t>
            </a:r>
            <a:r>
              <a:rPr dirty="0" b="0" i="1">
                <a:latin typeface="Bookman Old Style"/>
                <a:cs typeface="Bookman Old Style"/>
              </a:rPr>
              <a:t>c/</a:t>
            </a:r>
            <a:r>
              <a:rPr dirty="0"/>
              <a:t>2.</a:t>
            </a:r>
            <a:r>
              <a:rPr dirty="0" spc="250"/>
              <a:t> </a:t>
            </a:r>
            <a:r>
              <a:rPr dirty="0" spc="-10"/>
              <a:t>You</a:t>
            </a:r>
            <a:r>
              <a:rPr dirty="0" spc="5"/>
              <a:t> </a:t>
            </a:r>
            <a:r>
              <a:rPr dirty="0"/>
              <a:t>send</a:t>
            </a:r>
            <a:r>
              <a:rPr dirty="0" spc="5"/>
              <a:t> </a:t>
            </a:r>
            <a:r>
              <a:rPr dirty="0"/>
              <a:t>a radio</a:t>
            </a:r>
            <a:r>
              <a:rPr dirty="0" spc="5"/>
              <a:t> </a:t>
            </a:r>
            <a:r>
              <a:rPr dirty="0"/>
              <a:t>signal</a:t>
            </a:r>
            <a:r>
              <a:rPr dirty="0" spc="-5"/>
              <a:t> </a:t>
            </a:r>
            <a:r>
              <a:rPr dirty="0"/>
              <a:t>(which</a:t>
            </a:r>
            <a:r>
              <a:rPr dirty="0" spc="10"/>
              <a:t> </a:t>
            </a:r>
            <a:r>
              <a:rPr dirty="0"/>
              <a:t>is a</a:t>
            </a:r>
            <a:r>
              <a:rPr dirty="0" spc="5"/>
              <a:t> </a:t>
            </a:r>
            <a:r>
              <a:rPr dirty="0"/>
              <a:t>form</a:t>
            </a:r>
            <a:r>
              <a:rPr dirty="0" spc="-5"/>
              <a:t> </a:t>
            </a:r>
            <a:r>
              <a:rPr dirty="0"/>
              <a:t>of</a:t>
            </a:r>
            <a:r>
              <a:rPr dirty="0" spc="10"/>
              <a:t> </a:t>
            </a:r>
            <a:r>
              <a:rPr dirty="0" spc="-10"/>
              <a:t>light) </a:t>
            </a:r>
            <a:r>
              <a:rPr dirty="0"/>
              <a:t>welcoming</a:t>
            </a:r>
            <a:r>
              <a:rPr dirty="0" spc="385"/>
              <a:t> </a:t>
            </a:r>
            <a:r>
              <a:rPr dirty="0"/>
              <a:t>them.</a:t>
            </a:r>
            <a:r>
              <a:rPr dirty="0" spc="350"/>
              <a:t>  </a:t>
            </a:r>
            <a:r>
              <a:rPr dirty="0"/>
              <a:t>From</a:t>
            </a:r>
            <a:r>
              <a:rPr dirty="0" spc="395"/>
              <a:t> </a:t>
            </a:r>
            <a:r>
              <a:rPr dirty="0"/>
              <a:t>your</a:t>
            </a:r>
            <a:r>
              <a:rPr dirty="0" spc="395"/>
              <a:t> </a:t>
            </a:r>
            <a:r>
              <a:rPr dirty="0"/>
              <a:t>point</a:t>
            </a:r>
            <a:r>
              <a:rPr dirty="0" spc="395"/>
              <a:t> </a:t>
            </a:r>
            <a:r>
              <a:rPr dirty="0"/>
              <a:t>of</a:t>
            </a:r>
            <a:r>
              <a:rPr dirty="0" spc="395"/>
              <a:t> </a:t>
            </a:r>
            <a:r>
              <a:rPr dirty="0"/>
              <a:t>view</a:t>
            </a:r>
            <a:r>
              <a:rPr dirty="0" spc="395"/>
              <a:t> </a:t>
            </a:r>
            <a:r>
              <a:rPr dirty="0"/>
              <a:t>the</a:t>
            </a:r>
            <a:r>
              <a:rPr dirty="0" spc="395"/>
              <a:t> </a:t>
            </a:r>
            <a:r>
              <a:rPr dirty="0"/>
              <a:t>radio</a:t>
            </a:r>
            <a:r>
              <a:rPr dirty="0" spc="395"/>
              <a:t> </a:t>
            </a:r>
            <a:r>
              <a:rPr dirty="0"/>
              <a:t>signal</a:t>
            </a:r>
            <a:r>
              <a:rPr dirty="0" spc="395"/>
              <a:t> </a:t>
            </a:r>
            <a:r>
              <a:rPr dirty="0" spc="-25"/>
              <a:t>is </a:t>
            </a:r>
            <a:r>
              <a:rPr dirty="0"/>
              <a:t>moving</a:t>
            </a:r>
            <a:r>
              <a:rPr dirty="0" spc="245"/>
              <a:t> </a:t>
            </a:r>
            <a:r>
              <a:rPr dirty="0"/>
              <a:t>from</a:t>
            </a:r>
            <a:r>
              <a:rPr dirty="0" spc="250"/>
              <a:t> </a:t>
            </a:r>
            <a:r>
              <a:rPr dirty="0"/>
              <a:t>you</a:t>
            </a:r>
            <a:r>
              <a:rPr dirty="0" spc="260"/>
              <a:t> </a:t>
            </a:r>
            <a:r>
              <a:rPr dirty="0"/>
              <a:t>to</a:t>
            </a:r>
            <a:r>
              <a:rPr dirty="0" spc="254"/>
              <a:t> </a:t>
            </a:r>
            <a:r>
              <a:rPr dirty="0"/>
              <a:t>them</a:t>
            </a:r>
            <a:r>
              <a:rPr dirty="0" spc="254"/>
              <a:t> </a:t>
            </a:r>
            <a:r>
              <a:rPr dirty="0" spc="114"/>
              <a:t>at</a:t>
            </a:r>
            <a:r>
              <a:rPr dirty="0" spc="250"/>
              <a:t> </a:t>
            </a:r>
            <a:r>
              <a:rPr dirty="0"/>
              <a:t>speed</a:t>
            </a:r>
            <a:r>
              <a:rPr dirty="0" spc="254"/>
              <a:t> </a:t>
            </a:r>
            <a:r>
              <a:rPr dirty="0" b="0" i="1">
                <a:latin typeface="Bookman Old Style"/>
                <a:cs typeface="Bookman Old Style"/>
              </a:rPr>
              <a:t>c</a:t>
            </a:r>
            <a:r>
              <a:rPr dirty="0"/>
              <a:t>.</a:t>
            </a:r>
            <a:r>
              <a:rPr dirty="0" spc="114"/>
              <a:t>  </a:t>
            </a:r>
            <a:r>
              <a:rPr dirty="0"/>
              <a:t>From</a:t>
            </a:r>
            <a:r>
              <a:rPr dirty="0" spc="250"/>
              <a:t> </a:t>
            </a:r>
            <a:r>
              <a:rPr dirty="0"/>
              <a:t>their</a:t>
            </a:r>
            <a:r>
              <a:rPr dirty="0" spc="260"/>
              <a:t> </a:t>
            </a:r>
            <a:r>
              <a:rPr dirty="0"/>
              <a:t>point</a:t>
            </a:r>
            <a:r>
              <a:rPr dirty="0" spc="250"/>
              <a:t> </a:t>
            </a:r>
            <a:r>
              <a:rPr dirty="0"/>
              <a:t>of</a:t>
            </a:r>
            <a:r>
              <a:rPr dirty="0" spc="254"/>
              <a:t> </a:t>
            </a:r>
            <a:r>
              <a:rPr dirty="0" spc="-20"/>
              <a:t>view </a:t>
            </a:r>
            <a:r>
              <a:rPr dirty="0" spc="-10"/>
              <a:t>how</a:t>
            </a:r>
            <a:r>
              <a:rPr dirty="0"/>
              <a:t> fast is</a:t>
            </a:r>
            <a:r>
              <a:rPr dirty="0" spc="-5"/>
              <a:t> </a:t>
            </a:r>
            <a:r>
              <a:rPr dirty="0" spc="60"/>
              <a:t>it</a:t>
            </a:r>
            <a:r>
              <a:rPr dirty="0"/>
              <a:t> moving?</a:t>
            </a:r>
            <a:r>
              <a:rPr dirty="0" spc="215"/>
              <a:t> </a:t>
            </a:r>
            <a:r>
              <a:rPr dirty="0"/>
              <a:t>(Choose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3180783"/>
            <a:ext cx="2698115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970" indent="-371475">
              <a:lnSpc>
                <a:spcPct val="100000"/>
              </a:lnSpc>
              <a:spcBef>
                <a:spcPts val="1140"/>
              </a:spcBef>
              <a:buFont typeface="Times New Roman"/>
              <a:buAutoNum type="alphaUcPeriod"/>
              <a:tabLst>
                <a:tab pos="395605" algn="l"/>
              </a:tabLst>
            </a:pPr>
            <a:r>
              <a:rPr dirty="0" sz="2450" spc="-25" b="0" i="1">
                <a:latin typeface="Bookman Old Style"/>
                <a:cs typeface="Bookman Old Style"/>
              </a:rPr>
              <a:t>c/</a:t>
            </a:r>
            <a:r>
              <a:rPr dirty="0" sz="2450" spc="-25">
                <a:latin typeface="Times New Roman"/>
                <a:cs typeface="Times New Roman"/>
              </a:rPr>
              <a:t>2</a:t>
            </a:r>
            <a:endParaRPr sz="2450">
              <a:latin typeface="Times New Roman"/>
              <a:cs typeface="Times New Roman"/>
            </a:endParaRPr>
          </a:p>
          <a:p>
            <a:pPr marL="394970" indent="-35941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95605" algn="l"/>
              </a:tabLst>
            </a:pPr>
            <a:r>
              <a:rPr dirty="0" sz="2450" spc="-135" b="0" i="1">
                <a:latin typeface="Bookman Old Style"/>
                <a:cs typeface="Bookman Old Style"/>
              </a:rPr>
              <a:t>c</a:t>
            </a:r>
            <a:endParaRPr sz="2450">
              <a:latin typeface="Bookman Old Style"/>
              <a:cs typeface="Bookman Old Style"/>
            </a:endParaRPr>
          </a:p>
          <a:p>
            <a:pPr marL="394970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 spc="-20">
                <a:latin typeface="Times New Roman"/>
                <a:cs typeface="Times New Roman"/>
              </a:rPr>
              <a:t>3</a:t>
            </a:r>
            <a:r>
              <a:rPr dirty="0" sz="2450" spc="-20" b="0" i="1">
                <a:latin typeface="Bookman Old Style"/>
                <a:cs typeface="Bookman Old Style"/>
              </a:rPr>
              <a:t>c/</a:t>
            </a:r>
            <a:r>
              <a:rPr dirty="0" sz="2450" spc="-20">
                <a:latin typeface="Times New Roman"/>
                <a:cs typeface="Times New Roman"/>
              </a:rPr>
              <a:t>2</a:t>
            </a:r>
            <a:endParaRPr sz="2450">
              <a:latin typeface="Times New Roman"/>
              <a:cs typeface="Times New Roman"/>
            </a:endParaRPr>
          </a:p>
          <a:p>
            <a:pPr marL="394970" indent="-37592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None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above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6689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1.2.</a:t>
            </a:r>
            <a:r>
              <a:rPr dirty="0" sz="1200" spc="27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EINSTEIN’S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POSTULATES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DILATION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Johnny</a:t>
            </a:r>
            <a:r>
              <a:rPr dirty="0" spc="-20"/>
              <a:t> </a:t>
            </a:r>
            <a:r>
              <a:rPr dirty="0"/>
              <a:t>and</a:t>
            </a:r>
            <a:r>
              <a:rPr dirty="0" spc="-10"/>
              <a:t> </a:t>
            </a:r>
            <a:r>
              <a:rPr dirty="0" spc="-30"/>
              <a:t>Rakelle</a:t>
            </a:r>
            <a:r>
              <a:rPr dirty="0" spc="-5"/>
              <a:t> </a:t>
            </a:r>
            <a:r>
              <a:rPr dirty="0" spc="-50"/>
              <a:t>live</a:t>
            </a:r>
            <a:r>
              <a:rPr dirty="0" spc="-10"/>
              <a:t> </a:t>
            </a:r>
            <a:r>
              <a:rPr dirty="0"/>
              <a:t>on</a:t>
            </a:r>
            <a:r>
              <a:rPr dirty="0" spc="-10"/>
              <a:t> </a:t>
            </a:r>
            <a:r>
              <a:rPr dirty="0"/>
              <a:t>opposite</a:t>
            </a:r>
            <a:r>
              <a:rPr dirty="0" spc="-15"/>
              <a:t> </a:t>
            </a:r>
            <a:r>
              <a:rPr dirty="0" spc="-20"/>
              <a:t>sides</a:t>
            </a:r>
            <a:r>
              <a:rPr dirty="0" spc="-5"/>
              <a:t> </a:t>
            </a:r>
            <a:r>
              <a:rPr dirty="0" spc="-30"/>
              <a:t>of</a:t>
            </a:r>
            <a:r>
              <a:rPr dirty="0" spc="-10"/>
              <a:t> </a:t>
            </a:r>
            <a:r>
              <a:rPr dirty="0"/>
              <a:t>the</a:t>
            </a:r>
            <a:r>
              <a:rPr dirty="0" spc="-10"/>
              <a:t> </a:t>
            </a:r>
            <a:r>
              <a:rPr dirty="0"/>
              <a:t>solar</a:t>
            </a:r>
            <a:r>
              <a:rPr dirty="0" spc="-10"/>
              <a:t> </a:t>
            </a:r>
            <a:r>
              <a:rPr dirty="0"/>
              <a:t>system,</a:t>
            </a:r>
            <a:r>
              <a:rPr dirty="0" spc="15"/>
              <a:t> </a:t>
            </a:r>
            <a:r>
              <a:rPr dirty="0" spc="-25"/>
              <a:t>and </a:t>
            </a:r>
            <a:r>
              <a:rPr dirty="0"/>
              <a:t>they</a:t>
            </a:r>
            <a:r>
              <a:rPr dirty="0" spc="320"/>
              <a:t> </a:t>
            </a:r>
            <a:r>
              <a:rPr dirty="0"/>
              <a:t>have</a:t>
            </a:r>
            <a:r>
              <a:rPr dirty="0" spc="325"/>
              <a:t> </a:t>
            </a:r>
            <a:r>
              <a:rPr dirty="0"/>
              <a:t>perfectly</a:t>
            </a:r>
            <a:r>
              <a:rPr dirty="0" spc="320"/>
              <a:t> </a:t>
            </a:r>
            <a:r>
              <a:rPr dirty="0"/>
              <a:t>synchronized</a:t>
            </a:r>
            <a:r>
              <a:rPr dirty="0" spc="325"/>
              <a:t> </a:t>
            </a:r>
            <a:r>
              <a:rPr dirty="0"/>
              <a:t>watches.</a:t>
            </a:r>
            <a:r>
              <a:rPr dirty="0" spc="265"/>
              <a:t>  </a:t>
            </a:r>
            <a:r>
              <a:rPr dirty="0"/>
              <a:t>If</a:t>
            </a:r>
            <a:r>
              <a:rPr dirty="0" spc="325"/>
              <a:t> </a:t>
            </a:r>
            <a:r>
              <a:rPr dirty="0"/>
              <a:t>Johnny</a:t>
            </a:r>
            <a:r>
              <a:rPr dirty="0" spc="320"/>
              <a:t> </a:t>
            </a:r>
            <a:r>
              <a:rPr dirty="0"/>
              <a:t>flies</a:t>
            </a:r>
            <a:r>
              <a:rPr dirty="0" spc="320"/>
              <a:t> </a:t>
            </a:r>
            <a:r>
              <a:rPr dirty="0" spc="-20"/>
              <a:t>over </a:t>
            </a:r>
            <a:r>
              <a:rPr dirty="0"/>
              <a:t>to</a:t>
            </a:r>
            <a:r>
              <a:rPr dirty="0" spc="155"/>
              <a:t> </a:t>
            </a:r>
            <a:r>
              <a:rPr dirty="0"/>
              <a:t>visit</a:t>
            </a:r>
            <a:r>
              <a:rPr dirty="0" spc="165"/>
              <a:t> </a:t>
            </a:r>
            <a:r>
              <a:rPr dirty="0"/>
              <a:t>Rakelle,</a:t>
            </a:r>
            <a:r>
              <a:rPr dirty="0" spc="195"/>
              <a:t> </a:t>
            </a:r>
            <a:r>
              <a:rPr dirty="0"/>
              <a:t>what</a:t>
            </a:r>
            <a:r>
              <a:rPr dirty="0" spc="165"/>
              <a:t> </a:t>
            </a:r>
            <a:r>
              <a:rPr dirty="0"/>
              <a:t>will</a:t>
            </a:r>
            <a:r>
              <a:rPr dirty="0" spc="165"/>
              <a:t> </a:t>
            </a:r>
            <a:r>
              <a:rPr dirty="0"/>
              <a:t>their</a:t>
            </a:r>
            <a:r>
              <a:rPr dirty="0" spc="165"/>
              <a:t> </a:t>
            </a:r>
            <a:r>
              <a:rPr dirty="0"/>
              <a:t>watches</a:t>
            </a:r>
            <a:r>
              <a:rPr dirty="0" spc="165"/>
              <a:t> </a:t>
            </a:r>
            <a:r>
              <a:rPr dirty="0"/>
              <a:t>show</a:t>
            </a:r>
            <a:r>
              <a:rPr dirty="0" spc="165"/>
              <a:t> </a:t>
            </a:r>
            <a:r>
              <a:rPr dirty="0"/>
              <a:t>when</a:t>
            </a:r>
            <a:r>
              <a:rPr dirty="0" spc="165"/>
              <a:t> </a:t>
            </a:r>
            <a:r>
              <a:rPr dirty="0"/>
              <a:t>they</a:t>
            </a:r>
            <a:r>
              <a:rPr dirty="0" spc="165"/>
              <a:t> </a:t>
            </a:r>
            <a:r>
              <a:rPr dirty="0" spc="-10"/>
              <a:t>arrive? </a:t>
            </a:r>
            <a:r>
              <a:rPr dirty="0"/>
              <a:t>(Choose</a:t>
            </a:r>
            <a:r>
              <a:rPr dirty="0" spc="-45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801205"/>
            <a:ext cx="5716270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3540" indent="-37147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Johnny’s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watch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will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ahead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Rakelle’s.</a:t>
            </a:r>
            <a:endParaRPr sz="2450">
              <a:latin typeface="Times New Roman"/>
              <a:cs typeface="Times New Roman"/>
            </a:endParaRPr>
          </a:p>
          <a:p>
            <a:pPr marL="383540" indent="-35941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Johnny’s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watch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will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behind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Rakelle’s.</a:t>
            </a:r>
            <a:endParaRPr sz="2450">
              <a:latin typeface="Times New Roman"/>
              <a:cs typeface="Times New Roman"/>
            </a:endParaRPr>
          </a:p>
          <a:p>
            <a:pPr marL="383540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will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still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synchronized.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8819" y="2230144"/>
            <a:ext cx="188023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75" b="1">
                <a:latin typeface="Book Antiqua"/>
                <a:cs typeface="Book Antiqua"/>
              </a:rPr>
              <a:t>Instructions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41844" y="3145926"/>
            <a:ext cx="8033384" cy="40919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61290" marR="5080" indent="-149225">
              <a:lnSpc>
                <a:spcPct val="100000"/>
              </a:lnSpc>
              <a:spcBef>
                <a:spcPts val="95"/>
              </a:spcBef>
              <a:buSzPct val="37500"/>
              <a:buChar char="•"/>
              <a:tabLst>
                <a:tab pos="161925" algn="l"/>
              </a:tabLst>
            </a:pP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offered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formats:</a:t>
            </a:r>
            <a:r>
              <a:rPr dirty="0" sz="1200" spc="3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deck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PowerPoint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slides,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80">
                <a:latin typeface="Times New Roman"/>
                <a:cs typeface="Times New Roman"/>
              </a:rPr>
              <a:t>PDF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file.</a:t>
            </a:r>
            <a:r>
              <a:rPr dirty="0" sz="1200" spc="3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files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contain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identical </a:t>
            </a:r>
            <a:r>
              <a:rPr dirty="0" sz="1200">
                <a:latin typeface="Times New Roman"/>
                <a:cs typeface="Times New Roman"/>
              </a:rPr>
              <a:t>contents.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There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similar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files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14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chapters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book,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total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28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files.</a:t>
            </a:r>
            <a:endParaRPr sz="1200">
              <a:latin typeface="Times New Roman"/>
              <a:cs typeface="Times New Roman"/>
            </a:endParaRPr>
          </a:p>
          <a:p>
            <a:pPr marL="161290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925" algn="l"/>
              </a:tabLst>
            </a:pP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marked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“Quick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Check”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“ConcepTest.”</a:t>
            </a:r>
            <a:endParaRPr sz="1200">
              <a:latin typeface="Times New Roman"/>
              <a:cs typeface="Times New Roman"/>
            </a:endParaRPr>
          </a:p>
          <a:p>
            <a:pPr lvl="1" marL="488315" marR="6350" indent="-160020">
              <a:lnSpc>
                <a:spcPct val="100000"/>
              </a:lnSpc>
              <a:spcBef>
                <a:spcPts val="1000"/>
              </a:spcBef>
              <a:buFont typeface="Book Antiqua"/>
              <a:buChar char="–"/>
              <a:tabLst>
                <a:tab pos="48895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Checks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85">
                <a:latin typeface="Times New Roman"/>
                <a:cs typeface="Times New Roman"/>
              </a:rPr>
              <a:t>that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most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should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able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to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they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done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reading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or </a:t>
            </a:r>
            <a:r>
              <a:rPr dirty="0" sz="1200" spc="-10">
                <a:latin typeface="Times New Roman"/>
                <a:cs typeface="Times New Roman"/>
              </a:rPr>
              <a:t>followed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lecture.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to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make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sure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where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think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they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before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move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on.</a:t>
            </a:r>
            <a:endParaRPr sz="1200">
              <a:latin typeface="Times New Roman"/>
              <a:cs typeface="Times New Roman"/>
            </a:endParaRPr>
          </a:p>
          <a:p>
            <a:pPr lvl="1" marL="488315" marR="6350" indent="-160020">
              <a:lnSpc>
                <a:spcPct val="100000"/>
              </a:lnSpc>
              <a:spcBef>
                <a:spcPts val="509"/>
              </a:spcBef>
              <a:buFont typeface="Book Antiqua"/>
              <a:buChar char="–"/>
              <a:tabLst>
                <a:tab pos="488950" algn="l"/>
              </a:tabLst>
            </a:pPr>
            <a:r>
              <a:rPr dirty="0" sz="1200">
                <a:latin typeface="Times New Roman"/>
                <a:cs typeface="Times New Roman"/>
              </a:rPr>
              <a:t>ConcepTests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(a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term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coined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Eric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Mazur)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intended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to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stimulate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debate,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so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don’t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want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to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prep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class </a:t>
            </a:r>
            <a:r>
              <a:rPr dirty="0" sz="1200">
                <a:latin typeface="Times New Roman"/>
                <a:cs typeface="Times New Roman"/>
              </a:rPr>
              <a:t>too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explicitly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before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asking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them.</a:t>
            </a:r>
            <a:r>
              <a:rPr dirty="0" sz="1200" spc="3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Ideally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want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between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30%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80%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class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to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correctly.</a:t>
            </a:r>
            <a:endParaRPr sz="1200">
              <a:latin typeface="Times New Roman"/>
              <a:cs typeface="Times New Roman"/>
            </a:endParaRPr>
          </a:p>
          <a:p>
            <a:pPr algn="just" marL="161290" marR="5715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925" algn="l"/>
              </a:tabLst>
            </a:pPr>
            <a:r>
              <a:rPr dirty="0" sz="1200">
                <a:latin typeface="Times New Roman"/>
                <a:cs typeface="Times New Roman"/>
              </a:rPr>
              <a:t>Either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way,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strong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majority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answers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correctly,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briefly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discuss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move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on.</a:t>
            </a:r>
            <a:r>
              <a:rPr dirty="0" sz="1200" spc="3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many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do </a:t>
            </a:r>
            <a:r>
              <a:rPr dirty="0" sz="1200" spc="50">
                <a:latin typeface="Times New Roman"/>
                <a:cs typeface="Times New Roman"/>
              </a:rPr>
              <a:t>not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correctly,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consider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having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talk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briefly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pairs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small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groups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vote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again.</a:t>
            </a:r>
            <a:r>
              <a:rPr dirty="0" sz="1200" spc="3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may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surprised </a:t>
            </a:r>
            <a:r>
              <a:rPr dirty="0" sz="1200" spc="80">
                <a:latin typeface="Times New Roman"/>
                <a:cs typeface="Times New Roman"/>
              </a:rPr>
              <a:t>at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how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much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minute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unguided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discussion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improves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hit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rate.</a:t>
            </a:r>
            <a:endParaRPr sz="1200">
              <a:latin typeface="Times New Roman"/>
              <a:cs typeface="Times New Roman"/>
            </a:endParaRPr>
          </a:p>
          <a:p>
            <a:pPr marL="161290" indent="-149225">
              <a:lnSpc>
                <a:spcPct val="100000"/>
              </a:lnSpc>
              <a:spcBef>
                <a:spcPts val="1010"/>
              </a:spcBef>
              <a:buSzPct val="37500"/>
              <a:buChar char="•"/>
              <a:tabLst>
                <a:tab pos="161925" algn="l"/>
              </a:tabLst>
            </a:pP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shown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slides:</a:t>
            </a:r>
            <a:r>
              <a:rPr dirty="0" sz="1200" spc="3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first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shows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only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question,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second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adds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answer.</a:t>
            </a:r>
            <a:endParaRPr sz="1200">
              <a:latin typeface="Times New Roman"/>
              <a:cs typeface="Times New Roman"/>
            </a:endParaRPr>
          </a:p>
          <a:p>
            <a:pPr algn="just" marL="161290" marR="5715" indent="-149225">
              <a:lnSpc>
                <a:spcPct val="100000"/>
              </a:lnSpc>
              <a:spcBef>
                <a:spcPts val="1000"/>
              </a:spcBef>
              <a:buSzPct val="37500"/>
              <a:buChar char="•"/>
              <a:tabLst>
                <a:tab pos="161925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also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included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book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under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“Conceptual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ConcepTests,”</a:t>
            </a:r>
            <a:r>
              <a:rPr dirty="0" sz="1200" spc="395">
                <a:latin typeface="Times New Roman"/>
                <a:cs typeface="Times New Roman"/>
              </a:rPr>
              <a:t> </a:t>
            </a:r>
            <a:r>
              <a:rPr dirty="0" sz="1200" spc="70">
                <a:latin typeface="Times New Roman"/>
                <a:cs typeface="Times New Roman"/>
              </a:rPr>
              <a:t>but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this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file </a:t>
            </a:r>
            <a:r>
              <a:rPr dirty="0" sz="1200">
                <a:latin typeface="Times New Roman"/>
                <a:cs typeface="Times New Roman"/>
              </a:rPr>
              <a:t>contains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additional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80">
                <a:latin typeface="Times New Roman"/>
                <a:cs typeface="Times New Roman"/>
              </a:rPr>
              <a:t>that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not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book.</a:t>
            </a:r>
            <a:endParaRPr sz="1200">
              <a:latin typeface="Times New Roman"/>
              <a:cs typeface="Times New Roman"/>
            </a:endParaRPr>
          </a:p>
          <a:p>
            <a:pPr algn="just" marL="161290" marR="6350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925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pages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contain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same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set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options.</a:t>
            </a:r>
            <a:r>
              <a:rPr dirty="0" sz="1200" spc="1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numbered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separate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page.</a:t>
            </a:r>
            <a:endParaRPr sz="1200">
              <a:latin typeface="Times New Roman"/>
              <a:cs typeface="Times New Roman"/>
            </a:endParaRPr>
          </a:p>
          <a:p>
            <a:pPr algn="just" marL="161290" marR="5715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925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answers.</a:t>
            </a:r>
            <a:r>
              <a:rPr dirty="0" sz="1200" spc="3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(These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clearly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marked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phrase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“Choose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85">
                <a:latin typeface="Times New Roman"/>
                <a:cs typeface="Times New Roman"/>
              </a:rPr>
              <a:t>that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apply.”)</a:t>
            </a:r>
            <a:r>
              <a:rPr dirty="0" sz="1200" spc="3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you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using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clicker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system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80">
                <a:latin typeface="Times New Roman"/>
                <a:cs typeface="Times New Roman"/>
              </a:rPr>
              <a:t>that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doesn’t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allow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responses,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ask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part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separately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yes-</a:t>
            </a:r>
            <a:r>
              <a:rPr dirty="0" sz="1200">
                <a:latin typeface="Times New Roman"/>
                <a:cs typeface="Times New Roman"/>
              </a:rPr>
              <a:t>or-no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question.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6689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1.2.</a:t>
            </a:r>
            <a:r>
              <a:rPr dirty="0" sz="1200" spc="27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EINSTEIN’S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POSTULATES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DILATION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Johnny</a:t>
            </a:r>
            <a:r>
              <a:rPr dirty="0" spc="-20"/>
              <a:t> </a:t>
            </a:r>
            <a:r>
              <a:rPr dirty="0"/>
              <a:t>and</a:t>
            </a:r>
            <a:r>
              <a:rPr dirty="0" spc="-10"/>
              <a:t> </a:t>
            </a:r>
            <a:r>
              <a:rPr dirty="0" spc="-30"/>
              <a:t>Rakelle</a:t>
            </a:r>
            <a:r>
              <a:rPr dirty="0" spc="-5"/>
              <a:t> </a:t>
            </a:r>
            <a:r>
              <a:rPr dirty="0" spc="-50"/>
              <a:t>live</a:t>
            </a:r>
            <a:r>
              <a:rPr dirty="0" spc="-10"/>
              <a:t> </a:t>
            </a:r>
            <a:r>
              <a:rPr dirty="0"/>
              <a:t>on</a:t>
            </a:r>
            <a:r>
              <a:rPr dirty="0" spc="-10"/>
              <a:t> </a:t>
            </a:r>
            <a:r>
              <a:rPr dirty="0"/>
              <a:t>opposite</a:t>
            </a:r>
            <a:r>
              <a:rPr dirty="0" spc="-15"/>
              <a:t> </a:t>
            </a:r>
            <a:r>
              <a:rPr dirty="0" spc="-20"/>
              <a:t>sides</a:t>
            </a:r>
            <a:r>
              <a:rPr dirty="0" spc="-5"/>
              <a:t> </a:t>
            </a:r>
            <a:r>
              <a:rPr dirty="0" spc="-30"/>
              <a:t>of</a:t>
            </a:r>
            <a:r>
              <a:rPr dirty="0" spc="-10"/>
              <a:t> </a:t>
            </a:r>
            <a:r>
              <a:rPr dirty="0"/>
              <a:t>the</a:t>
            </a:r>
            <a:r>
              <a:rPr dirty="0" spc="-10"/>
              <a:t> </a:t>
            </a:r>
            <a:r>
              <a:rPr dirty="0"/>
              <a:t>solar</a:t>
            </a:r>
            <a:r>
              <a:rPr dirty="0" spc="-10"/>
              <a:t> </a:t>
            </a:r>
            <a:r>
              <a:rPr dirty="0"/>
              <a:t>system,</a:t>
            </a:r>
            <a:r>
              <a:rPr dirty="0" spc="15"/>
              <a:t> </a:t>
            </a:r>
            <a:r>
              <a:rPr dirty="0" spc="-25"/>
              <a:t>and </a:t>
            </a:r>
            <a:r>
              <a:rPr dirty="0"/>
              <a:t>they</a:t>
            </a:r>
            <a:r>
              <a:rPr dirty="0" spc="320"/>
              <a:t> </a:t>
            </a:r>
            <a:r>
              <a:rPr dirty="0"/>
              <a:t>have</a:t>
            </a:r>
            <a:r>
              <a:rPr dirty="0" spc="325"/>
              <a:t> </a:t>
            </a:r>
            <a:r>
              <a:rPr dirty="0"/>
              <a:t>perfectly</a:t>
            </a:r>
            <a:r>
              <a:rPr dirty="0" spc="320"/>
              <a:t> </a:t>
            </a:r>
            <a:r>
              <a:rPr dirty="0"/>
              <a:t>synchronized</a:t>
            </a:r>
            <a:r>
              <a:rPr dirty="0" spc="325"/>
              <a:t> </a:t>
            </a:r>
            <a:r>
              <a:rPr dirty="0"/>
              <a:t>watches.</a:t>
            </a:r>
            <a:r>
              <a:rPr dirty="0" spc="265"/>
              <a:t>  </a:t>
            </a:r>
            <a:r>
              <a:rPr dirty="0"/>
              <a:t>If</a:t>
            </a:r>
            <a:r>
              <a:rPr dirty="0" spc="325"/>
              <a:t> </a:t>
            </a:r>
            <a:r>
              <a:rPr dirty="0"/>
              <a:t>Johnny</a:t>
            </a:r>
            <a:r>
              <a:rPr dirty="0" spc="320"/>
              <a:t> </a:t>
            </a:r>
            <a:r>
              <a:rPr dirty="0"/>
              <a:t>flies</a:t>
            </a:r>
            <a:r>
              <a:rPr dirty="0" spc="320"/>
              <a:t> </a:t>
            </a:r>
            <a:r>
              <a:rPr dirty="0" spc="-20"/>
              <a:t>over </a:t>
            </a:r>
            <a:r>
              <a:rPr dirty="0"/>
              <a:t>to</a:t>
            </a:r>
            <a:r>
              <a:rPr dirty="0" spc="155"/>
              <a:t> </a:t>
            </a:r>
            <a:r>
              <a:rPr dirty="0"/>
              <a:t>visit</a:t>
            </a:r>
            <a:r>
              <a:rPr dirty="0" spc="165"/>
              <a:t> </a:t>
            </a:r>
            <a:r>
              <a:rPr dirty="0"/>
              <a:t>Rakelle,</a:t>
            </a:r>
            <a:r>
              <a:rPr dirty="0" spc="195"/>
              <a:t> </a:t>
            </a:r>
            <a:r>
              <a:rPr dirty="0"/>
              <a:t>what</a:t>
            </a:r>
            <a:r>
              <a:rPr dirty="0" spc="165"/>
              <a:t> </a:t>
            </a:r>
            <a:r>
              <a:rPr dirty="0"/>
              <a:t>will</a:t>
            </a:r>
            <a:r>
              <a:rPr dirty="0" spc="165"/>
              <a:t> </a:t>
            </a:r>
            <a:r>
              <a:rPr dirty="0"/>
              <a:t>their</a:t>
            </a:r>
            <a:r>
              <a:rPr dirty="0" spc="165"/>
              <a:t> </a:t>
            </a:r>
            <a:r>
              <a:rPr dirty="0"/>
              <a:t>watches</a:t>
            </a:r>
            <a:r>
              <a:rPr dirty="0" spc="165"/>
              <a:t> </a:t>
            </a:r>
            <a:r>
              <a:rPr dirty="0"/>
              <a:t>show</a:t>
            </a:r>
            <a:r>
              <a:rPr dirty="0" spc="165"/>
              <a:t> </a:t>
            </a:r>
            <a:r>
              <a:rPr dirty="0"/>
              <a:t>when</a:t>
            </a:r>
            <a:r>
              <a:rPr dirty="0" spc="165"/>
              <a:t> </a:t>
            </a:r>
            <a:r>
              <a:rPr dirty="0"/>
              <a:t>they</a:t>
            </a:r>
            <a:r>
              <a:rPr dirty="0" spc="165"/>
              <a:t> </a:t>
            </a:r>
            <a:r>
              <a:rPr dirty="0" spc="-10"/>
              <a:t>arrive? </a:t>
            </a:r>
            <a:r>
              <a:rPr dirty="0"/>
              <a:t>(Choose</a:t>
            </a:r>
            <a:r>
              <a:rPr dirty="0" spc="-45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801205"/>
            <a:ext cx="5727700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970" indent="-37147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Johnny’s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watch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will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ahead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Rakelle’s.</a:t>
            </a:r>
            <a:endParaRPr sz="2450">
              <a:latin typeface="Times New Roman"/>
              <a:cs typeface="Times New Roman"/>
            </a:endParaRPr>
          </a:p>
          <a:p>
            <a:pPr marL="394970" indent="-35941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Johnny’s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watch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will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behind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Rakelle’s.</a:t>
            </a:r>
            <a:endParaRPr sz="2450">
              <a:latin typeface="Times New Roman"/>
              <a:cs typeface="Times New Roman"/>
            </a:endParaRPr>
          </a:p>
          <a:p>
            <a:pPr marL="394970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will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still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synchronized.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6689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1.2.</a:t>
            </a:r>
            <a:r>
              <a:rPr dirty="0" sz="1200" spc="27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EINSTEIN’S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POSTULATES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DILATION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285"/>
            <a:ext cx="82556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If</a:t>
            </a:r>
            <a:r>
              <a:rPr dirty="0" spc="-15"/>
              <a:t> </a:t>
            </a:r>
            <a:r>
              <a:rPr dirty="0"/>
              <a:t>a</a:t>
            </a:r>
            <a:r>
              <a:rPr dirty="0" spc="-10"/>
              <a:t> </a:t>
            </a:r>
            <a:r>
              <a:rPr dirty="0" spc="-40"/>
              <a:t>clock</a:t>
            </a:r>
            <a:r>
              <a:rPr dirty="0" spc="-10"/>
              <a:t> zooms</a:t>
            </a:r>
            <a:r>
              <a:rPr dirty="0" spc="-15"/>
              <a:t> </a:t>
            </a:r>
            <a:r>
              <a:rPr dirty="0"/>
              <a:t>by</a:t>
            </a:r>
            <a:r>
              <a:rPr dirty="0" spc="-10"/>
              <a:t> </a:t>
            </a:r>
            <a:r>
              <a:rPr dirty="0"/>
              <a:t>you</a:t>
            </a:r>
            <a:r>
              <a:rPr dirty="0" spc="-10"/>
              <a:t> </a:t>
            </a:r>
            <a:r>
              <a:rPr dirty="0" spc="114"/>
              <a:t>at</a:t>
            </a:r>
            <a:r>
              <a:rPr dirty="0" spc="-15"/>
              <a:t> </a:t>
            </a:r>
            <a:r>
              <a:rPr dirty="0" spc="-80" b="0" i="1">
                <a:latin typeface="Bookman Old Style"/>
                <a:cs typeface="Bookman Old Style"/>
              </a:rPr>
              <a:t>c/</a:t>
            </a:r>
            <a:r>
              <a:rPr dirty="0" spc="-80"/>
              <a:t>2,</a:t>
            </a:r>
            <a:r>
              <a:rPr dirty="0"/>
              <a:t> the</a:t>
            </a:r>
            <a:r>
              <a:rPr dirty="0" spc="-10"/>
              <a:t> </a:t>
            </a:r>
            <a:r>
              <a:rPr dirty="0" spc="-30"/>
              <a:t>clock</a:t>
            </a:r>
            <a:r>
              <a:rPr dirty="0" spc="-10"/>
              <a:t> </a:t>
            </a:r>
            <a:r>
              <a:rPr dirty="0" spc="-30"/>
              <a:t>will</a:t>
            </a:r>
            <a:r>
              <a:rPr dirty="0" spc="-15"/>
              <a:t> </a:t>
            </a:r>
            <a:r>
              <a:rPr dirty="0"/>
              <a:t>look</a:t>
            </a:r>
            <a:r>
              <a:rPr dirty="0" spc="-10"/>
              <a:t> </a:t>
            </a:r>
            <a:r>
              <a:rPr dirty="0"/>
              <a:t>to</a:t>
            </a:r>
            <a:r>
              <a:rPr dirty="0" spc="-15"/>
              <a:t> </a:t>
            </a:r>
            <a:r>
              <a:rPr dirty="0"/>
              <a:t>you</a:t>
            </a:r>
            <a:r>
              <a:rPr dirty="0" spc="-10"/>
              <a:t> </a:t>
            </a:r>
            <a:r>
              <a:rPr dirty="0" spc="-25"/>
              <a:t>like</a:t>
            </a:r>
            <a:r>
              <a:rPr dirty="0" spc="-15"/>
              <a:t> </a:t>
            </a:r>
            <a:r>
              <a:rPr dirty="0" spc="60"/>
              <a:t>it</a:t>
            </a:r>
            <a:r>
              <a:rPr dirty="0" spc="-10"/>
              <a:t> </a:t>
            </a:r>
            <a:r>
              <a:rPr dirty="0" spc="-25"/>
              <a:t>is </a:t>
            </a:r>
            <a:r>
              <a:rPr dirty="0" spc="-20"/>
              <a:t>going</a:t>
            </a:r>
            <a:r>
              <a:rPr dirty="0" spc="-114"/>
              <a:t> </a:t>
            </a:r>
            <a:r>
              <a:rPr dirty="0"/>
              <a:t>too</a:t>
            </a:r>
            <a:r>
              <a:rPr dirty="0" spc="40"/>
              <a:t> </a:t>
            </a:r>
            <a:r>
              <a:rPr dirty="0" spc="-50"/>
              <a:t>slowly</a:t>
            </a:r>
            <a:r>
              <a:rPr dirty="0" spc="45"/>
              <a:t> </a:t>
            </a:r>
            <a:r>
              <a:rPr dirty="0" spc="-25"/>
              <a:t>because.</a:t>
            </a:r>
            <a:r>
              <a:rPr dirty="0" spc="-229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4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059526"/>
            <a:ext cx="8255000" cy="1923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3540" indent="-37147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High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speeds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affect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mechanisms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clocks.</a:t>
            </a:r>
            <a:endParaRPr sz="2450">
              <a:latin typeface="Times New Roman"/>
              <a:cs typeface="Times New Roman"/>
            </a:endParaRPr>
          </a:p>
          <a:p>
            <a:pPr marL="383540" marR="5080" indent="-35941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When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look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at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clock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far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away,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seeing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it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-10">
                <a:latin typeface="Times New Roman"/>
                <a:cs typeface="Times New Roman"/>
              </a:rPr>
              <a:t>past.</a:t>
            </a:r>
            <a:endParaRPr sz="2450">
              <a:latin typeface="Times New Roman"/>
              <a:cs typeface="Times New Roman"/>
            </a:endParaRPr>
          </a:p>
          <a:p>
            <a:pPr marL="383540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fundamentally </a:t>
            </a:r>
            <a:r>
              <a:rPr dirty="0" sz="2450" spc="-90">
                <a:latin typeface="Times New Roman"/>
                <a:cs typeface="Times New Roman"/>
              </a:rPr>
              <a:t>flows</a:t>
            </a:r>
            <a:r>
              <a:rPr dirty="0" sz="245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differently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observers.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6689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1.2.</a:t>
            </a:r>
            <a:r>
              <a:rPr dirty="0" sz="1200" spc="27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EINSTEIN’S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POSTULATES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DILATION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285"/>
            <a:ext cx="82556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If</a:t>
            </a:r>
            <a:r>
              <a:rPr dirty="0" spc="-15"/>
              <a:t> </a:t>
            </a:r>
            <a:r>
              <a:rPr dirty="0"/>
              <a:t>a</a:t>
            </a:r>
            <a:r>
              <a:rPr dirty="0" spc="-10"/>
              <a:t> </a:t>
            </a:r>
            <a:r>
              <a:rPr dirty="0" spc="-40"/>
              <a:t>clock</a:t>
            </a:r>
            <a:r>
              <a:rPr dirty="0" spc="-10"/>
              <a:t> zooms</a:t>
            </a:r>
            <a:r>
              <a:rPr dirty="0" spc="-15"/>
              <a:t> </a:t>
            </a:r>
            <a:r>
              <a:rPr dirty="0"/>
              <a:t>by</a:t>
            </a:r>
            <a:r>
              <a:rPr dirty="0" spc="-10"/>
              <a:t> </a:t>
            </a:r>
            <a:r>
              <a:rPr dirty="0"/>
              <a:t>you</a:t>
            </a:r>
            <a:r>
              <a:rPr dirty="0" spc="-10"/>
              <a:t> </a:t>
            </a:r>
            <a:r>
              <a:rPr dirty="0" spc="114"/>
              <a:t>at</a:t>
            </a:r>
            <a:r>
              <a:rPr dirty="0" spc="-15"/>
              <a:t> </a:t>
            </a:r>
            <a:r>
              <a:rPr dirty="0" spc="-80" b="0" i="1">
                <a:latin typeface="Bookman Old Style"/>
                <a:cs typeface="Bookman Old Style"/>
              </a:rPr>
              <a:t>c/</a:t>
            </a:r>
            <a:r>
              <a:rPr dirty="0" spc="-80"/>
              <a:t>2,</a:t>
            </a:r>
            <a:r>
              <a:rPr dirty="0"/>
              <a:t> the</a:t>
            </a:r>
            <a:r>
              <a:rPr dirty="0" spc="-10"/>
              <a:t> </a:t>
            </a:r>
            <a:r>
              <a:rPr dirty="0" spc="-30"/>
              <a:t>clock</a:t>
            </a:r>
            <a:r>
              <a:rPr dirty="0" spc="-10"/>
              <a:t> </a:t>
            </a:r>
            <a:r>
              <a:rPr dirty="0" spc="-30"/>
              <a:t>will</a:t>
            </a:r>
            <a:r>
              <a:rPr dirty="0" spc="-15"/>
              <a:t> </a:t>
            </a:r>
            <a:r>
              <a:rPr dirty="0"/>
              <a:t>look</a:t>
            </a:r>
            <a:r>
              <a:rPr dirty="0" spc="-10"/>
              <a:t> </a:t>
            </a:r>
            <a:r>
              <a:rPr dirty="0"/>
              <a:t>to</a:t>
            </a:r>
            <a:r>
              <a:rPr dirty="0" spc="-15"/>
              <a:t> </a:t>
            </a:r>
            <a:r>
              <a:rPr dirty="0"/>
              <a:t>you</a:t>
            </a:r>
            <a:r>
              <a:rPr dirty="0" spc="-10"/>
              <a:t> </a:t>
            </a:r>
            <a:r>
              <a:rPr dirty="0" spc="-25"/>
              <a:t>like</a:t>
            </a:r>
            <a:r>
              <a:rPr dirty="0" spc="-15"/>
              <a:t> </a:t>
            </a:r>
            <a:r>
              <a:rPr dirty="0" spc="60"/>
              <a:t>it</a:t>
            </a:r>
            <a:r>
              <a:rPr dirty="0" spc="-10"/>
              <a:t> </a:t>
            </a:r>
            <a:r>
              <a:rPr dirty="0" spc="-25"/>
              <a:t>is </a:t>
            </a:r>
            <a:r>
              <a:rPr dirty="0" spc="-20"/>
              <a:t>going</a:t>
            </a:r>
            <a:r>
              <a:rPr dirty="0" spc="-114"/>
              <a:t> </a:t>
            </a:r>
            <a:r>
              <a:rPr dirty="0"/>
              <a:t>too</a:t>
            </a:r>
            <a:r>
              <a:rPr dirty="0" spc="40"/>
              <a:t> </a:t>
            </a:r>
            <a:r>
              <a:rPr dirty="0" spc="-50"/>
              <a:t>slowly</a:t>
            </a:r>
            <a:r>
              <a:rPr dirty="0" spc="45"/>
              <a:t> </a:t>
            </a:r>
            <a:r>
              <a:rPr dirty="0" spc="-25"/>
              <a:t>because.</a:t>
            </a:r>
            <a:r>
              <a:rPr dirty="0" spc="-229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4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59526"/>
            <a:ext cx="8267065" cy="25438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970" indent="-37147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High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speeds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affect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mechanisms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clocks.</a:t>
            </a:r>
            <a:endParaRPr sz="2450">
              <a:latin typeface="Times New Roman"/>
              <a:cs typeface="Times New Roman"/>
            </a:endParaRPr>
          </a:p>
          <a:p>
            <a:pPr marL="394970" marR="5080" indent="-35941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When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look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at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clock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far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away,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seeing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it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-10">
                <a:latin typeface="Times New Roman"/>
                <a:cs typeface="Times New Roman"/>
              </a:rPr>
              <a:t>past.</a:t>
            </a:r>
            <a:endParaRPr sz="2450">
              <a:latin typeface="Times New Roman"/>
              <a:cs typeface="Times New Roman"/>
            </a:endParaRPr>
          </a:p>
          <a:p>
            <a:pPr marL="394970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fundamentally </a:t>
            </a:r>
            <a:r>
              <a:rPr dirty="0" sz="2450" spc="-90">
                <a:latin typeface="Times New Roman"/>
                <a:cs typeface="Times New Roman"/>
              </a:rPr>
              <a:t>flows</a:t>
            </a:r>
            <a:r>
              <a:rPr dirty="0" sz="245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differently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observers.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6689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1.2.</a:t>
            </a:r>
            <a:r>
              <a:rPr dirty="0" sz="1200" spc="27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EINSTEIN’S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POSTULATES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DILATION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6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We</a:t>
            </a:r>
            <a:r>
              <a:rPr dirty="0" spc="80"/>
              <a:t> </a:t>
            </a:r>
            <a:r>
              <a:rPr dirty="0" spc="-20"/>
              <a:t>believe</a:t>
            </a:r>
            <a:r>
              <a:rPr dirty="0" spc="170"/>
              <a:t> </a:t>
            </a:r>
            <a:r>
              <a:rPr dirty="0" spc="110"/>
              <a:t>that</a:t>
            </a:r>
            <a:r>
              <a:rPr dirty="0" spc="175"/>
              <a:t> </a:t>
            </a:r>
            <a:r>
              <a:rPr dirty="0"/>
              <a:t>time</a:t>
            </a:r>
            <a:r>
              <a:rPr dirty="0" spc="170"/>
              <a:t> </a:t>
            </a:r>
            <a:r>
              <a:rPr dirty="0"/>
              <a:t>dilation</a:t>
            </a:r>
            <a:r>
              <a:rPr dirty="0" spc="170"/>
              <a:t> </a:t>
            </a:r>
            <a:r>
              <a:rPr dirty="0"/>
              <a:t>actually</a:t>
            </a:r>
            <a:r>
              <a:rPr dirty="0" spc="170"/>
              <a:t> </a:t>
            </a:r>
            <a:r>
              <a:rPr dirty="0"/>
              <a:t>occurs</a:t>
            </a:r>
            <a:r>
              <a:rPr dirty="0" spc="170"/>
              <a:t> </a:t>
            </a:r>
            <a:r>
              <a:rPr dirty="0" spc="-25"/>
              <a:t>because.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 spc="-10"/>
              <a:t>(Choose </a:t>
            </a:r>
            <a:r>
              <a:rPr dirty="0"/>
              <a:t>all</a:t>
            </a:r>
            <a:r>
              <a:rPr dirty="0" spc="90"/>
              <a:t> </a:t>
            </a:r>
            <a:r>
              <a:rPr dirty="0" spc="110"/>
              <a:t>that</a:t>
            </a:r>
            <a:r>
              <a:rPr dirty="0" spc="9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187599"/>
            <a:ext cx="8255000" cy="217487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3540" marR="5080" indent="-37147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4175" algn="l"/>
                <a:tab pos="1185545" algn="l"/>
                <a:tab pos="2286000" algn="l"/>
                <a:tab pos="2620010" algn="l"/>
                <a:tab pos="3194685" algn="l"/>
                <a:tab pos="3568065" algn="l"/>
                <a:tab pos="4110354" algn="l"/>
                <a:tab pos="5228590" algn="l"/>
                <a:tab pos="6247130" algn="l"/>
                <a:tab pos="6694805" algn="l"/>
                <a:tab pos="7566025" algn="l"/>
                <a:tab pos="8009890" algn="l"/>
              </a:tabLst>
            </a:pPr>
            <a:r>
              <a:rPr dirty="0" sz="2450" spc="-20">
                <a:latin typeface="Times New Roman"/>
                <a:cs typeface="Times New Roman"/>
              </a:rPr>
              <a:t>Time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dilation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is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one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of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starting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axioms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on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which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all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35">
                <a:latin typeface="Times New Roman"/>
                <a:cs typeface="Times New Roman"/>
              </a:rPr>
              <a:t>of </a:t>
            </a:r>
            <a:r>
              <a:rPr dirty="0" sz="2450">
                <a:latin typeface="Times New Roman"/>
                <a:cs typeface="Times New Roman"/>
              </a:rPr>
              <a:t>Einstein’s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theory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relativity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based.</a:t>
            </a:r>
            <a:endParaRPr sz="2450">
              <a:latin typeface="Times New Roman"/>
              <a:cs typeface="Times New Roman"/>
            </a:endParaRPr>
          </a:p>
          <a:p>
            <a:pPr marL="383540" marR="5080" indent="-35941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dilation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unavoidable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result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invariance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>
                <a:latin typeface="Times New Roman"/>
                <a:cs typeface="Times New Roman"/>
              </a:rPr>
              <a:t>speed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light.</a:t>
            </a:r>
            <a:endParaRPr sz="2450">
              <a:latin typeface="Times New Roman"/>
              <a:cs typeface="Times New Roman"/>
            </a:endParaRPr>
          </a:p>
          <a:p>
            <a:pPr marL="383540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There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direct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experimental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evidence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dilation.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6689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1.2.</a:t>
            </a:r>
            <a:r>
              <a:rPr dirty="0" sz="1200" spc="27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EINSTEIN’S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POSTULATES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DILATION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6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We</a:t>
            </a:r>
            <a:r>
              <a:rPr dirty="0" spc="80"/>
              <a:t> </a:t>
            </a:r>
            <a:r>
              <a:rPr dirty="0" spc="-20"/>
              <a:t>believe</a:t>
            </a:r>
            <a:r>
              <a:rPr dirty="0" spc="170"/>
              <a:t> </a:t>
            </a:r>
            <a:r>
              <a:rPr dirty="0" spc="110"/>
              <a:t>that</a:t>
            </a:r>
            <a:r>
              <a:rPr dirty="0" spc="175"/>
              <a:t> </a:t>
            </a:r>
            <a:r>
              <a:rPr dirty="0"/>
              <a:t>time</a:t>
            </a:r>
            <a:r>
              <a:rPr dirty="0" spc="170"/>
              <a:t> </a:t>
            </a:r>
            <a:r>
              <a:rPr dirty="0"/>
              <a:t>dilation</a:t>
            </a:r>
            <a:r>
              <a:rPr dirty="0" spc="170"/>
              <a:t> </a:t>
            </a:r>
            <a:r>
              <a:rPr dirty="0"/>
              <a:t>actually</a:t>
            </a:r>
            <a:r>
              <a:rPr dirty="0" spc="170"/>
              <a:t> </a:t>
            </a:r>
            <a:r>
              <a:rPr dirty="0"/>
              <a:t>occurs</a:t>
            </a:r>
            <a:r>
              <a:rPr dirty="0" spc="170"/>
              <a:t> </a:t>
            </a:r>
            <a:r>
              <a:rPr dirty="0" spc="-25"/>
              <a:t>because.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 spc="-10"/>
              <a:t>(Choose </a:t>
            </a:r>
            <a:r>
              <a:rPr dirty="0"/>
              <a:t>all</a:t>
            </a:r>
            <a:r>
              <a:rPr dirty="0" spc="90"/>
              <a:t> </a:t>
            </a:r>
            <a:r>
              <a:rPr dirty="0" spc="110"/>
              <a:t>that</a:t>
            </a:r>
            <a:r>
              <a:rPr dirty="0" spc="9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187599"/>
            <a:ext cx="8266430" cy="279463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4970" marR="5080" indent="-37147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5605" algn="l"/>
                <a:tab pos="1196975" algn="l"/>
                <a:tab pos="2297430" algn="l"/>
                <a:tab pos="2631440" algn="l"/>
                <a:tab pos="3206750" algn="l"/>
                <a:tab pos="3579495" algn="l"/>
                <a:tab pos="4122420" algn="l"/>
                <a:tab pos="5240020" algn="l"/>
                <a:tab pos="6258560" algn="l"/>
                <a:tab pos="6706234" algn="l"/>
                <a:tab pos="7578090" algn="l"/>
                <a:tab pos="8021955" algn="l"/>
              </a:tabLst>
            </a:pPr>
            <a:r>
              <a:rPr dirty="0" sz="2450" spc="-20">
                <a:latin typeface="Times New Roman"/>
                <a:cs typeface="Times New Roman"/>
              </a:rPr>
              <a:t>Time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dilation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is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one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of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starting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axioms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on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which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all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35">
                <a:latin typeface="Times New Roman"/>
                <a:cs typeface="Times New Roman"/>
              </a:rPr>
              <a:t>of </a:t>
            </a:r>
            <a:r>
              <a:rPr dirty="0" sz="2450">
                <a:latin typeface="Times New Roman"/>
                <a:cs typeface="Times New Roman"/>
              </a:rPr>
              <a:t>Einstein’s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theory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relativity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based.</a:t>
            </a:r>
            <a:endParaRPr sz="2450">
              <a:latin typeface="Times New Roman"/>
              <a:cs typeface="Times New Roman"/>
            </a:endParaRPr>
          </a:p>
          <a:p>
            <a:pPr marL="394970" marR="5080" indent="-35941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dilation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unavoidable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result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invariance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>
                <a:latin typeface="Times New Roman"/>
                <a:cs typeface="Times New Roman"/>
              </a:rPr>
              <a:t>speed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light.</a:t>
            </a:r>
            <a:endParaRPr sz="2450">
              <a:latin typeface="Times New Roman"/>
              <a:cs typeface="Times New Roman"/>
            </a:endParaRPr>
          </a:p>
          <a:p>
            <a:pPr marL="394970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There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direct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experimental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evidence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dilation.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B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6689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1.2.</a:t>
            </a:r>
            <a:r>
              <a:rPr dirty="0" sz="1200" spc="27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EINSTEIN’S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POSTULATES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DILATION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634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50"/>
              <a:t>We</a:t>
            </a:r>
            <a:r>
              <a:rPr dirty="0" spc="-40"/>
              <a:t> </a:t>
            </a:r>
            <a:r>
              <a:rPr dirty="0" spc="-25"/>
              <a:t>discussed</a:t>
            </a:r>
            <a:r>
              <a:rPr dirty="0" spc="-30"/>
              <a:t> </a:t>
            </a:r>
            <a:r>
              <a:rPr dirty="0"/>
              <a:t>a</a:t>
            </a:r>
            <a:r>
              <a:rPr dirty="0" spc="-30"/>
              <a:t> </a:t>
            </a:r>
            <a:r>
              <a:rPr dirty="0" spc="-20"/>
              <a:t>scenario</a:t>
            </a:r>
            <a:r>
              <a:rPr dirty="0" spc="-30"/>
              <a:t> </a:t>
            </a:r>
            <a:r>
              <a:rPr dirty="0"/>
              <a:t>in</a:t>
            </a:r>
            <a:r>
              <a:rPr dirty="0" spc="-30"/>
              <a:t> </a:t>
            </a:r>
            <a:r>
              <a:rPr dirty="0" spc="-20"/>
              <a:t>which</a:t>
            </a:r>
            <a:r>
              <a:rPr dirty="0" spc="-25"/>
              <a:t> </a:t>
            </a:r>
            <a:r>
              <a:rPr dirty="0"/>
              <a:t>a</a:t>
            </a:r>
            <a:r>
              <a:rPr dirty="0" spc="-30"/>
              <a:t> </a:t>
            </a:r>
            <a:r>
              <a:rPr dirty="0"/>
              <a:t>plane</a:t>
            </a:r>
            <a:r>
              <a:rPr dirty="0" spc="-30"/>
              <a:t> </a:t>
            </a:r>
            <a:r>
              <a:rPr dirty="0" spc="-10"/>
              <a:t>passes</a:t>
            </a:r>
            <a:r>
              <a:rPr dirty="0" spc="-30"/>
              <a:t> </a:t>
            </a:r>
            <a:r>
              <a:rPr dirty="0"/>
              <a:t>Mountain</a:t>
            </a:r>
            <a:r>
              <a:rPr dirty="0" spc="-30"/>
              <a:t> </a:t>
            </a:r>
            <a:r>
              <a:rPr dirty="0"/>
              <a:t>A</a:t>
            </a:r>
            <a:r>
              <a:rPr dirty="0" spc="-25"/>
              <a:t> </a:t>
            </a:r>
            <a:r>
              <a:rPr dirty="0" spc="-10"/>
              <a:t>(first </a:t>
            </a:r>
            <a:r>
              <a:rPr dirty="0"/>
              <a:t>event)</a:t>
            </a:r>
            <a:r>
              <a:rPr dirty="0" spc="65"/>
              <a:t> </a:t>
            </a:r>
            <a:r>
              <a:rPr dirty="0"/>
              <a:t>and</a:t>
            </a:r>
            <a:r>
              <a:rPr dirty="0" spc="70"/>
              <a:t> </a:t>
            </a:r>
            <a:r>
              <a:rPr dirty="0"/>
              <a:t>then</a:t>
            </a:r>
            <a:r>
              <a:rPr dirty="0" spc="70"/>
              <a:t> </a:t>
            </a:r>
            <a:r>
              <a:rPr dirty="0"/>
              <a:t>passes</a:t>
            </a:r>
            <a:r>
              <a:rPr dirty="0" spc="70"/>
              <a:t> </a:t>
            </a:r>
            <a:r>
              <a:rPr dirty="0"/>
              <a:t>Mountain</a:t>
            </a:r>
            <a:r>
              <a:rPr dirty="0" spc="70"/>
              <a:t> </a:t>
            </a:r>
            <a:r>
              <a:rPr dirty="0"/>
              <a:t>B</a:t>
            </a:r>
            <a:r>
              <a:rPr dirty="0" spc="65"/>
              <a:t> </a:t>
            </a:r>
            <a:r>
              <a:rPr dirty="0"/>
              <a:t>(second</a:t>
            </a:r>
            <a:r>
              <a:rPr dirty="0" spc="70"/>
              <a:t> </a:t>
            </a:r>
            <a:r>
              <a:rPr dirty="0"/>
              <a:t>event).</a:t>
            </a:r>
            <a:r>
              <a:rPr dirty="0" spc="310"/>
              <a:t> </a:t>
            </a:r>
            <a:r>
              <a:rPr dirty="0"/>
              <a:t>Which</a:t>
            </a:r>
            <a:r>
              <a:rPr dirty="0" spc="70"/>
              <a:t> </a:t>
            </a:r>
            <a:r>
              <a:rPr dirty="0"/>
              <a:t>of</a:t>
            </a:r>
            <a:r>
              <a:rPr dirty="0" spc="70"/>
              <a:t> </a:t>
            </a:r>
            <a:r>
              <a:rPr dirty="0" spc="-25"/>
              <a:t>the </a:t>
            </a:r>
            <a:r>
              <a:rPr dirty="0" spc="-60"/>
              <a:t>following</a:t>
            </a:r>
            <a:r>
              <a:rPr dirty="0" spc="85"/>
              <a:t> </a:t>
            </a:r>
            <a:r>
              <a:rPr dirty="0"/>
              <a:t>represents</a:t>
            </a:r>
            <a:r>
              <a:rPr dirty="0" spc="85"/>
              <a:t> </a:t>
            </a:r>
            <a:r>
              <a:rPr dirty="0"/>
              <a:t>a</a:t>
            </a:r>
            <a:r>
              <a:rPr dirty="0" spc="90"/>
              <a:t> </a:t>
            </a:r>
            <a:r>
              <a:rPr dirty="0"/>
              <a:t>proper</a:t>
            </a:r>
            <a:r>
              <a:rPr dirty="0" spc="85"/>
              <a:t> </a:t>
            </a:r>
            <a:r>
              <a:rPr dirty="0"/>
              <a:t>time</a:t>
            </a:r>
            <a:r>
              <a:rPr dirty="0" spc="80"/>
              <a:t> </a:t>
            </a:r>
            <a:r>
              <a:rPr dirty="0" spc="265"/>
              <a:t>∆</a:t>
            </a:r>
            <a:r>
              <a:rPr dirty="0" spc="265" b="0" i="1">
                <a:latin typeface="Bookman Old Style"/>
                <a:cs typeface="Bookman Old Style"/>
              </a:rPr>
              <a:t>τ</a:t>
            </a:r>
            <a:r>
              <a:rPr dirty="0" spc="215" b="0" i="1">
                <a:latin typeface="Bookman Old Style"/>
                <a:cs typeface="Bookman Old Style"/>
              </a:rPr>
              <a:t> </a:t>
            </a:r>
            <a:r>
              <a:rPr dirty="0"/>
              <a:t>between</a:t>
            </a:r>
            <a:r>
              <a:rPr dirty="0" spc="90"/>
              <a:t> </a:t>
            </a:r>
            <a:r>
              <a:rPr dirty="0"/>
              <a:t>those</a:t>
            </a:r>
            <a:r>
              <a:rPr dirty="0" spc="85"/>
              <a:t> </a:t>
            </a:r>
            <a:r>
              <a:rPr dirty="0"/>
              <a:t>two</a:t>
            </a:r>
            <a:r>
              <a:rPr dirty="0" spc="85"/>
              <a:t> </a:t>
            </a:r>
            <a:r>
              <a:rPr dirty="0" spc="-10"/>
              <a:t>events? </a:t>
            </a:r>
            <a:r>
              <a:rPr dirty="0"/>
              <a:t>(Choose</a:t>
            </a:r>
            <a:r>
              <a:rPr dirty="0" spc="-45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818414"/>
            <a:ext cx="5769610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7985" indent="-372110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862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measured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plane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frame</a:t>
            </a:r>
            <a:endParaRPr sz="2450">
              <a:latin typeface="Times New Roman"/>
              <a:cs typeface="Times New Roman"/>
            </a:endParaRPr>
          </a:p>
          <a:p>
            <a:pPr marL="387985" indent="-36004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862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measured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mountain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frame</a:t>
            </a:r>
            <a:endParaRPr sz="2450">
              <a:latin typeface="Times New Roman"/>
              <a:cs typeface="Times New Roman"/>
            </a:endParaRPr>
          </a:p>
          <a:p>
            <a:pPr marL="387985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8620" algn="l"/>
              </a:tabLst>
            </a:pPr>
            <a:r>
              <a:rPr dirty="0" sz="2450">
                <a:latin typeface="Times New Roman"/>
                <a:cs typeface="Times New Roman"/>
              </a:rPr>
              <a:t>Neither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those</a:t>
            </a:r>
            <a:endParaRPr sz="2450">
              <a:latin typeface="Times New Roman"/>
              <a:cs typeface="Times New Roman"/>
            </a:endParaRPr>
          </a:p>
          <a:p>
            <a:pPr marL="387985" indent="-37592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8620" algn="l"/>
              </a:tabLst>
            </a:pPr>
            <a:r>
              <a:rPr dirty="0" sz="2450">
                <a:latin typeface="Times New Roman"/>
                <a:cs typeface="Times New Roman"/>
              </a:rPr>
              <a:t>Both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those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6689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1.2.</a:t>
            </a:r>
            <a:r>
              <a:rPr dirty="0" sz="1200" spc="27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EINSTEIN’S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POSTULATES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DILATION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634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50"/>
              <a:t>We</a:t>
            </a:r>
            <a:r>
              <a:rPr dirty="0" spc="-40"/>
              <a:t> </a:t>
            </a:r>
            <a:r>
              <a:rPr dirty="0" spc="-25"/>
              <a:t>discussed</a:t>
            </a:r>
            <a:r>
              <a:rPr dirty="0" spc="-30"/>
              <a:t> </a:t>
            </a:r>
            <a:r>
              <a:rPr dirty="0"/>
              <a:t>a</a:t>
            </a:r>
            <a:r>
              <a:rPr dirty="0" spc="-30"/>
              <a:t> </a:t>
            </a:r>
            <a:r>
              <a:rPr dirty="0" spc="-20"/>
              <a:t>scenario</a:t>
            </a:r>
            <a:r>
              <a:rPr dirty="0" spc="-30"/>
              <a:t> </a:t>
            </a:r>
            <a:r>
              <a:rPr dirty="0"/>
              <a:t>in</a:t>
            </a:r>
            <a:r>
              <a:rPr dirty="0" spc="-30"/>
              <a:t> </a:t>
            </a:r>
            <a:r>
              <a:rPr dirty="0" spc="-20"/>
              <a:t>which</a:t>
            </a:r>
            <a:r>
              <a:rPr dirty="0" spc="-25"/>
              <a:t> </a:t>
            </a:r>
            <a:r>
              <a:rPr dirty="0"/>
              <a:t>a</a:t>
            </a:r>
            <a:r>
              <a:rPr dirty="0" spc="-30"/>
              <a:t> </a:t>
            </a:r>
            <a:r>
              <a:rPr dirty="0"/>
              <a:t>plane</a:t>
            </a:r>
            <a:r>
              <a:rPr dirty="0" spc="-30"/>
              <a:t> </a:t>
            </a:r>
            <a:r>
              <a:rPr dirty="0" spc="-10"/>
              <a:t>passes</a:t>
            </a:r>
            <a:r>
              <a:rPr dirty="0" spc="-30"/>
              <a:t> </a:t>
            </a:r>
            <a:r>
              <a:rPr dirty="0"/>
              <a:t>Mountain</a:t>
            </a:r>
            <a:r>
              <a:rPr dirty="0" spc="-30"/>
              <a:t> </a:t>
            </a:r>
            <a:r>
              <a:rPr dirty="0"/>
              <a:t>A</a:t>
            </a:r>
            <a:r>
              <a:rPr dirty="0" spc="-25"/>
              <a:t> </a:t>
            </a:r>
            <a:r>
              <a:rPr dirty="0" spc="-10"/>
              <a:t>(first </a:t>
            </a:r>
            <a:r>
              <a:rPr dirty="0"/>
              <a:t>event)</a:t>
            </a:r>
            <a:r>
              <a:rPr dirty="0" spc="65"/>
              <a:t> </a:t>
            </a:r>
            <a:r>
              <a:rPr dirty="0"/>
              <a:t>and</a:t>
            </a:r>
            <a:r>
              <a:rPr dirty="0" spc="70"/>
              <a:t> </a:t>
            </a:r>
            <a:r>
              <a:rPr dirty="0"/>
              <a:t>then</a:t>
            </a:r>
            <a:r>
              <a:rPr dirty="0" spc="70"/>
              <a:t> </a:t>
            </a:r>
            <a:r>
              <a:rPr dirty="0"/>
              <a:t>passes</a:t>
            </a:r>
            <a:r>
              <a:rPr dirty="0" spc="70"/>
              <a:t> </a:t>
            </a:r>
            <a:r>
              <a:rPr dirty="0"/>
              <a:t>Mountain</a:t>
            </a:r>
            <a:r>
              <a:rPr dirty="0" spc="70"/>
              <a:t> </a:t>
            </a:r>
            <a:r>
              <a:rPr dirty="0"/>
              <a:t>B</a:t>
            </a:r>
            <a:r>
              <a:rPr dirty="0" spc="65"/>
              <a:t> </a:t>
            </a:r>
            <a:r>
              <a:rPr dirty="0"/>
              <a:t>(second</a:t>
            </a:r>
            <a:r>
              <a:rPr dirty="0" spc="70"/>
              <a:t> </a:t>
            </a:r>
            <a:r>
              <a:rPr dirty="0"/>
              <a:t>event).</a:t>
            </a:r>
            <a:r>
              <a:rPr dirty="0" spc="310"/>
              <a:t> </a:t>
            </a:r>
            <a:r>
              <a:rPr dirty="0"/>
              <a:t>Which</a:t>
            </a:r>
            <a:r>
              <a:rPr dirty="0" spc="70"/>
              <a:t> </a:t>
            </a:r>
            <a:r>
              <a:rPr dirty="0"/>
              <a:t>of</a:t>
            </a:r>
            <a:r>
              <a:rPr dirty="0" spc="70"/>
              <a:t> </a:t>
            </a:r>
            <a:r>
              <a:rPr dirty="0" spc="-25"/>
              <a:t>the </a:t>
            </a:r>
            <a:r>
              <a:rPr dirty="0" spc="-60"/>
              <a:t>following</a:t>
            </a:r>
            <a:r>
              <a:rPr dirty="0" spc="85"/>
              <a:t> </a:t>
            </a:r>
            <a:r>
              <a:rPr dirty="0"/>
              <a:t>represents</a:t>
            </a:r>
            <a:r>
              <a:rPr dirty="0" spc="85"/>
              <a:t> </a:t>
            </a:r>
            <a:r>
              <a:rPr dirty="0"/>
              <a:t>a</a:t>
            </a:r>
            <a:r>
              <a:rPr dirty="0" spc="90"/>
              <a:t> </a:t>
            </a:r>
            <a:r>
              <a:rPr dirty="0"/>
              <a:t>proper</a:t>
            </a:r>
            <a:r>
              <a:rPr dirty="0" spc="85"/>
              <a:t> </a:t>
            </a:r>
            <a:r>
              <a:rPr dirty="0"/>
              <a:t>time</a:t>
            </a:r>
            <a:r>
              <a:rPr dirty="0" spc="80"/>
              <a:t> </a:t>
            </a:r>
            <a:r>
              <a:rPr dirty="0" spc="265"/>
              <a:t>∆</a:t>
            </a:r>
            <a:r>
              <a:rPr dirty="0" spc="265" b="0" i="1">
                <a:latin typeface="Bookman Old Style"/>
                <a:cs typeface="Bookman Old Style"/>
              </a:rPr>
              <a:t>τ</a:t>
            </a:r>
            <a:r>
              <a:rPr dirty="0" spc="215" b="0" i="1">
                <a:latin typeface="Bookman Old Style"/>
                <a:cs typeface="Bookman Old Style"/>
              </a:rPr>
              <a:t> </a:t>
            </a:r>
            <a:r>
              <a:rPr dirty="0"/>
              <a:t>between</a:t>
            </a:r>
            <a:r>
              <a:rPr dirty="0" spc="90"/>
              <a:t> </a:t>
            </a:r>
            <a:r>
              <a:rPr dirty="0"/>
              <a:t>those</a:t>
            </a:r>
            <a:r>
              <a:rPr dirty="0" spc="85"/>
              <a:t> </a:t>
            </a:r>
            <a:r>
              <a:rPr dirty="0"/>
              <a:t>two</a:t>
            </a:r>
            <a:r>
              <a:rPr dirty="0" spc="85"/>
              <a:t> </a:t>
            </a:r>
            <a:r>
              <a:rPr dirty="0" spc="-10"/>
              <a:t>events? </a:t>
            </a:r>
            <a:r>
              <a:rPr dirty="0"/>
              <a:t>(Choose</a:t>
            </a:r>
            <a:r>
              <a:rPr dirty="0" spc="-45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818414"/>
            <a:ext cx="577723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970" indent="-37147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measured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plane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frame</a:t>
            </a:r>
            <a:endParaRPr sz="2450">
              <a:latin typeface="Times New Roman"/>
              <a:cs typeface="Times New Roman"/>
            </a:endParaRPr>
          </a:p>
          <a:p>
            <a:pPr marL="394970" indent="-35941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measured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mountain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frame</a:t>
            </a:r>
            <a:endParaRPr sz="2450">
              <a:latin typeface="Times New Roman"/>
              <a:cs typeface="Times New Roman"/>
            </a:endParaRPr>
          </a:p>
          <a:p>
            <a:pPr marL="394970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Neither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those</a:t>
            </a:r>
            <a:endParaRPr sz="2450">
              <a:latin typeface="Times New Roman"/>
              <a:cs typeface="Times New Roman"/>
            </a:endParaRPr>
          </a:p>
          <a:p>
            <a:pPr marL="394970" indent="-37592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Both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those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668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1.2.</a:t>
            </a:r>
            <a:r>
              <a:rPr dirty="0" sz="1200" spc="2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EINSTEIN’S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POSTULATES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DILATION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10"/>
              <a:t>Galilean</a:t>
            </a:r>
            <a:r>
              <a:rPr dirty="0"/>
              <a:t> relativity</a:t>
            </a:r>
            <a:r>
              <a:rPr dirty="0" spc="15"/>
              <a:t> </a:t>
            </a:r>
            <a:r>
              <a:rPr dirty="0"/>
              <a:t>postulates</a:t>
            </a:r>
            <a:r>
              <a:rPr dirty="0" spc="10"/>
              <a:t> </a:t>
            </a:r>
            <a:r>
              <a:rPr dirty="0" spc="110"/>
              <a:t>that</a:t>
            </a:r>
            <a:r>
              <a:rPr dirty="0" spc="10"/>
              <a:t> </a:t>
            </a:r>
            <a:r>
              <a:rPr dirty="0"/>
              <a:t>the</a:t>
            </a:r>
            <a:r>
              <a:rPr dirty="0" spc="15"/>
              <a:t> </a:t>
            </a:r>
            <a:r>
              <a:rPr dirty="0" spc="-50"/>
              <a:t>laws</a:t>
            </a:r>
            <a:r>
              <a:rPr dirty="0" spc="10"/>
              <a:t> </a:t>
            </a:r>
            <a:r>
              <a:rPr dirty="0" spc="-90"/>
              <a:t>of</a:t>
            </a:r>
            <a:r>
              <a:rPr dirty="0" spc="15"/>
              <a:t> </a:t>
            </a:r>
            <a:r>
              <a:rPr dirty="0" spc="-35"/>
              <a:t>physics</a:t>
            </a:r>
            <a:r>
              <a:rPr dirty="0" spc="10"/>
              <a:t> </a:t>
            </a:r>
            <a:r>
              <a:rPr dirty="0"/>
              <a:t>are</a:t>
            </a:r>
            <a:r>
              <a:rPr dirty="0" spc="10"/>
              <a:t> </a:t>
            </a:r>
            <a:r>
              <a:rPr dirty="0"/>
              <a:t>the</a:t>
            </a:r>
            <a:r>
              <a:rPr dirty="0" spc="15"/>
              <a:t> </a:t>
            </a:r>
            <a:r>
              <a:rPr dirty="0" spc="-20"/>
              <a:t>same </a:t>
            </a:r>
            <a:r>
              <a:rPr dirty="0"/>
              <a:t>in</a:t>
            </a:r>
            <a:r>
              <a:rPr dirty="0" spc="-15"/>
              <a:t> </a:t>
            </a:r>
            <a:r>
              <a:rPr dirty="0"/>
              <a:t>any</a:t>
            </a:r>
            <a:r>
              <a:rPr dirty="0" spc="-15"/>
              <a:t> </a:t>
            </a:r>
            <a:r>
              <a:rPr dirty="0" spc="-20"/>
              <a:t>non-</a:t>
            </a:r>
            <a:r>
              <a:rPr dirty="0"/>
              <a:t>accelerating</a:t>
            </a:r>
            <a:r>
              <a:rPr dirty="0" spc="-15"/>
              <a:t> </a:t>
            </a:r>
            <a:r>
              <a:rPr dirty="0" spc="-25"/>
              <a:t>reference</a:t>
            </a:r>
            <a:r>
              <a:rPr dirty="0" spc="-20"/>
              <a:t> </a:t>
            </a:r>
            <a:r>
              <a:rPr dirty="0"/>
              <a:t>frame.</a:t>
            </a:r>
            <a:r>
              <a:rPr dirty="0" spc="210"/>
              <a:t> </a:t>
            </a:r>
            <a:r>
              <a:rPr dirty="0"/>
              <a:t>Einstein’s</a:t>
            </a:r>
            <a:r>
              <a:rPr dirty="0" spc="-20"/>
              <a:t> </a:t>
            </a:r>
            <a:r>
              <a:rPr dirty="0"/>
              <a:t>theory</a:t>
            </a:r>
            <a:r>
              <a:rPr dirty="0" spc="-15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 spc="-10"/>
              <a:t>rela- </a:t>
            </a:r>
            <a:r>
              <a:rPr dirty="0" spc="-20"/>
              <a:t>tivity.</a:t>
            </a:r>
            <a:r>
              <a:rPr dirty="0" spc="-23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2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421615"/>
            <a:ext cx="7185025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3540" indent="-37147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Completely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rejects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postulate.</a:t>
            </a:r>
            <a:endParaRPr sz="2450">
              <a:latin typeface="Times New Roman"/>
              <a:cs typeface="Times New Roman"/>
            </a:endParaRPr>
          </a:p>
          <a:p>
            <a:pPr marL="383540" indent="-35941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Accepts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85">
                <a:latin typeface="Times New Roman"/>
                <a:cs typeface="Times New Roman"/>
              </a:rPr>
              <a:t>but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modifies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postulate.</a:t>
            </a:r>
            <a:endParaRPr sz="2450">
              <a:latin typeface="Times New Roman"/>
              <a:cs typeface="Times New Roman"/>
            </a:endParaRPr>
          </a:p>
          <a:p>
            <a:pPr marL="383540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Completely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accepts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postulate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original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form.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668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1.2.</a:t>
            </a:r>
            <a:r>
              <a:rPr dirty="0" sz="1200" spc="2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EINSTEIN’S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POSTULATES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DILATION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10"/>
              <a:t>Galilean</a:t>
            </a:r>
            <a:r>
              <a:rPr dirty="0"/>
              <a:t> relativity</a:t>
            </a:r>
            <a:r>
              <a:rPr dirty="0" spc="15"/>
              <a:t> </a:t>
            </a:r>
            <a:r>
              <a:rPr dirty="0"/>
              <a:t>postulates</a:t>
            </a:r>
            <a:r>
              <a:rPr dirty="0" spc="10"/>
              <a:t> </a:t>
            </a:r>
            <a:r>
              <a:rPr dirty="0" spc="110"/>
              <a:t>that</a:t>
            </a:r>
            <a:r>
              <a:rPr dirty="0" spc="10"/>
              <a:t> </a:t>
            </a:r>
            <a:r>
              <a:rPr dirty="0"/>
              <a:t>the</a:t>
            </a:r>
            <a:r>
              <a:rPr dirty="0" spc="15"/>
              <a:t> </a:t>
            </a:r>
            <a:r>
              <a:rPr dirty="0" spc="-50"/>
              <a:t>laws</a:t>
            </a:r>
            <a:r>
              <a:rPr dirty="0" spc="10"/>
              <a:t> </a:t>
            </a:r>
            <a:r>
              <a:rPr dirty="0" spc="-90"/>
              <a:t>of</a:t>
            </a:r>
            <a:r>
              <a:rPr dirty="0" spc="15"/>
              <a:t> </a:t>
            </a:r>
            <a:r>
              <a:rPr dirty="0" spc="-35"/>
              <a:t>physics</a:t>
            </a:r>
            <a:r>
              <a:rPr dirty="0" spc="10"/>
              <a:t> </a:t>
            </a:r>
            <a:r>
              <a:rPr dirty="0"/>
              <a:t>are</a:t>
            </a:r>
            <a:r>
              <a:rPr dirty="0" spc="10"/>
              <a:t> </a:t>
            </a:r>
            <a:r>
              <a:rPr dirty="0"/>
              <a:t>the</a:t>
            </a:r>
            <a:r>
              <a:rPr dirty="0" spc="15"/>
              <a:t> </a:t>
            </a:r>
            <a:r>
              <a:rPr dirty="0" spc="-20"/>
              <a:t>same </a:t>
            </a:r>
            <a:r>
              <a:rPr dirty="0"/>
              <a:t>in</a:t>
            </a:r>
            <a:r>
              <a:rPr dirty="0" spc="-15"/>
              <a:t> </a:t>
            </a:r>
            <a:r>
              <a:rPr dirty="0"/>
              <a:t>any</a:t>
            </a:r>
            <a:r>
              <a:rPr dirty="0" spc="-15"/>
              <a:t> </a:t>
            </a:r>
            <a:r>
              <a:rPr dirty="0" spc="-20"/>
              <a:t>non-</a:t>
            </a:r>
            <a:r>
              <a:rPr dirty="0"/>
              <a:t>accelerating</a:t>
            </a:r>
            <a:r>
              <a:rPr dirty="0" spc="-15"/>
              <a:t> </a:t>
            </a:r>
            <a:r>
              <a:rPr dirty="0" spc="-25"/>
              <a:t>reference</a:t>
            </a:r>
            <a:r>
              <a:rPr dirty="0" spc="-20"/>
              <a:t> </a:t>
            </a:r>
            <a:r>
              <a:rPr dirty="0"/>
              <a:t>frame.</a:t>
            </a:r>
            <a:r>
              <a:rPr dirty="0" spc="210"/>
              <a:t> </a:t>
            </a:r>
            <a:r>
              <a:rPr dirty="0"/>
              <a:t>Einstein’s</a:t>
            </a:r>
            <a:r>
              <a:rPr dirty="0" spc="-20"/>
              <a:t> </a:t>
            </a:r>
            <a:r>
              <a:rPr dirty="0"/>
              <a:t>theory</a:t>
            </a:r>
            <a:r>
              <a:rPr dirty="0" spc="-15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 spc="-10"/>
              <a:t>rela- </a:t>
            </a:r>
            <a:r>
              <a:rPr dirty="0" spc="-20"/>
              <a:t>tivity.</a:t>
            </a:r>
            <a:r>
              <a:rPr dirty="0" spc="-23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2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421615"/>
            <a:ext cx="7196455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970" indent="-37147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Completely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rejects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postulate.</a:t>
            </a:r>
            <a:endParaRPr sz="2450">
              <a:latin typeface="Times New Roman"/>
              <a:cs typeface="Times New Roman"/>
            </a:endParaRPr>
          </a:p>
          <a:p>
            <a:pPr marL="394970" indent="-35941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Accepts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85">
                <a:latin typeface="Times New Roman"/>
                <a:cs typeface="Times New Roman"/>
              </a:rPr>
              <a:t>but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modifies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postulate.</a:t>
            </a:r>
            <a:endParaRPr sz="2450">
              <a:latin typeface="Times New Roman"/>
              <a:cs typeface="Times New Roman"/>
            </a:endParaRPr>
          </a:p>
          <a:p>
            <a:pPr marL="394970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Completely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accepts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postulate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original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form.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668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1.2.</a:t>
            </a:r>
            <a:r>
              <a:rPr dirty="0" sz="1200" spc="2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EINSTEIN’S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POSTULATES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DILATION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610425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Does</a:t>
            </a:r>
            <a:r>
              <a:rPr dirty="0" spc="-130"/>
              <a:t> </a:t>
            </a:r>
            <a:r>
              <a:rPr dirty="0"/>
              <a:t>Einstein’s</a:t>
            </a:r>
            <a:r>
              <a:rPr dirty="0" spc="15"/>
              <a:t> </a:t>
            </a:r>
            <a:r>
              <a:rPr dirty="0"/>
              <a:t>theory</a:t>
            </a:r>
            <a:r>
              <a:rPr dirty="0" spc="25"/>
              <a:t> </a:t>
            </a:r>
            <a:r>
              <a:rPr dirty="0"/>
              <a:t>say</a:t>
            </a:r>
            <a:r>
              <a:rPr dirty="0" spc="25"/>
              <a:t> </a:t>
            </a:r>
            <a:r>
              <a:rPr dirty="0" spc="90"/>
              <a:t>that.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3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1679681"/>
            <a:ext cx="6624320" cy="103759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3540" indent="-37147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345" b="0" i="1">
                <a:latin typeface="Bookman Old Style"/>
                <a:cs typeface="Bookman Old Style"/>
              </a:rPr>
              <a:t>speed</a:t>
            </a:r>
            <a:r>
              <a:rPr dirty="0" sz="2450" spc="20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observers.</a:t>
            </a:r>
            <a:endParaRPr sz="2450">
              <a:latin typeface="Times New Roman"/>
              <a:cs typeface="Times New Roman"/>
            </a:endParaRPr>
          </a:p>
          <a:p>
            <a:pPr marL="383540" indent="-35941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95" b="0" i="1">
                <a:latin typeface="Bookman Old Style"/>
                <a:cs typeface="Bookman Old Style"/>
              </a:rPr>
              <a:t>velocity</a:t>
            </a:r>
            <a:r>
              <a:rPr dirty="0" sz="2450" spc="12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observers?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813029" y="878291"/>
            <a:ext cx="216154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1.1.</a:t>
            </a:r>
            <a:r>
              <a:rPr dirty="0" sz="1200" spc="19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GALILEAN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RELATIVITY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1238181"/>
            <a:ext cx="2618740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572770" algn="l"/>
              </a:tabLst>
            </a:pPr>
            <a:r>
              <a:rPr dirty="0" sz="1700" spc="85" b="1">
                <a:latin typeface="Book Antiqua"/>
                <a:cs typeface="Book Antiqua"/>
              </a:rPr>
              <a:t>1.1</a:t>
            </a:r>
            <a:r>
              <a:rPr dirty="0" sz="1700" b="1">
                <a:latin typeface="Book Antiqua"/>
                <a:cs typeface="Book Antiqua"/>
              </a:rPr>
              <a:t>	Galilean</a:t>
            </a:r>
            <a:r>
              <a:rPr dirty="0" sz="1700" spc="459" b="1">
                <a:latin typeface="Book Antiqua"/>
                <a:cs typeface="Book Antiqua"/>
              </a:rPr>
              <a:t> </a:t>
            </a:r>
            <a:r>
              <a:rPr dirty="0" sz="1700" spc="55" b="1">
                <a:latin typeface="Book Antiqua"/>
                <a:cs typeface="Book Antiqua"/>
              </a:rPr>
              <a:t>Relativity</a:t>
            </a:r>
            <a:endParaRPr sz="17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668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1.2.</a:t>
            </a:r>
            <a:r>
              <a:rPr dirty="0" sz="1200" spc="2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EINSTEIN’S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POSTULATES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DILATION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610425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Does</a:t>
            </a:r>
            <a:r>
              <a:rPr dirty="0" spc="-130"/>
              <a:t> </a:t>
            </a:r>
            <a:r>
              <a:rPr dirty="0"/>
              <a:t>Einstein’s</a:t>
            </a:r>
            <a:r>
              <a:rPr dirty="0" spc="15"/>
              <a:t> </a:t>
            </a:r>
            <a:r>
              <a:rPr dirty="0"/>
              <a:t>theory</a:t>
            </a:r>
            <a:r>
              <a:rPr dirty="0" spc="25"/>
              <a:t> </a:t>
            </a:r>
            <a:r>
              <a:rPr dirty="0"/>
              <a:t>say</a:t>
            </a:r>
            <a:r>
              <a:rPr dirty="0" spc="25"/>
              <a:t> </a:t>
            </a:r>
            <a:r>
              <a:rPr dirty="0" spc="90"/>
              <a:t>that.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3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45" y="1679681"/>
            <a:ext cx="6635750" cy="165798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970" indent="-37147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345" b="0" i="1">
                <a:latin typeface="Bookman Old Style"/>
                <a:cs typeface="Bookman Old Style"/>
              </a:rPr>
              <a:t>speed</a:t>
            </a:r>
            <a:r>
              <a:rPr dirty="0" sz="2450" spc="20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observers.</a:t>
            </a:r>
            <a:endParaRPr sz="2450">
              <a:latin typeface="Times New Roman"/>
              <a:cs typeface="Times New Roman"/>
            </a:endParaRPr>
          </a:p>
          <a:p>
            <a:pPr marL="394970" indent="-35941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95" b="0" i="1">
                <a:latin typeface="Bookman Old Style"/>
                <a:cs typeface="Bookman Old Style"/>
              </a:rPr>
              <a:t>velocity</a:t>
            </a:r>
            <a:r>
              <a:rPr dirty="0" sz="2450" spc="12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observers?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668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1.2.</a:t>
            </a:r>
            <a:r>
              <a:rPr dirty="0" sz="1200" spc="2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EINSTEIN’S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POSTULATES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DILATION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195"/>
              <a:t> </a:t>
            </a:r>
            <a:r>
              <a:rPr dirty="0"/>
              <a:t>very</a:t>
            </a:r>
            <a:r>
              <a:rPr dirty="0" spc="195"/>
              <a:t> </a:t>
            </a:r>
            <a:r>
              <a:rPr dirty="0"/>
              <a:t>long</a:t>
            </a:r>
            <a:r>
              <a:rPr dirty="0" spc="195"/>
              <a:t> </a:t>
            </a:r>
            <a:r>
              <a:rPr dirty="0" spc="50"/>
              <a:t>train</a:t>
            </a:r>
            <a:r>
              <a:rPr dirty="0" spc="195"/>
              <a:t> </a:t>
            </a:r>
            <a:r>
              <a:rPr dirty="0"/>
              <a:t>zooms</a:t>
            </a:r>
            <a:r>
              <a:rPr dirty="0" spc="195"/>
              <a:t> </a:t>
            </a:r>
            <a:r>
              <a:rPr dirty="0" spc="50"/>
              <a:t>past</a:t>
            </a:r>
            <a:r>
              <a:rPr dirty="0" spc="195"/>
              <a:t> </a:t>
            </a:r>
            <a:r>
              <a:rPr dirty="0"/>
              <a:t>a</a:t>
            </a:r>
            <a:r>
              <a:rPr dirty="0" spc="195"/>
              <a:t> </a:t>
            </a:r>
            <a:r>
              <a:rPr dirty="0"/>
              <a:t>station</a:t>
            </a:r>
            <a:r>
              <a:rPr dirty="0" spc="195"/>
              <a:t> </a:t>
            </a:r>
            <a:r>
              <a:rPr dirty="0" spc="114"/>
              <a:t>at</a:t>
            </a:r>
            <a:r>
              <a:rPr dirty="0" spc="195"/>
              <a:t> </a:t>
            </a:r>
            <a:r>
              <a:rPr dirty="0"/>
              <a:t>speed</a:t>
            </a:r>
            <a:r>
              <a:rPr dirty="0" spc="195"/>
              <a:t> </a:t>
            </a:r>
            <a:r>
              <a:rPr dirty="0" b="0" i="1">
                <a:latin typeface="Bookman Old Style"/>
                <a:cs typeface="Bookman Old Style"/>
              </a:rPr>
              <a:t>c/</a:t>
            </a:r>
            <a:r>
              <a:rPr dirty="0"/>
              <a:t>2.</a:t>
            </a:r>
            <a:r>
              <a:rPr dirty="0" spc="40"/>
              <a:t>  </a:t>
            </a:r>
            <a:r>
              <a:rPr dirty="0" spc="-10"/>
              <a:t>Observers </a:t>
            </a:r>
            <a:r>
              <a:rPr dirty="0"/>
              <a:t>on</a:t>
            </a:r>
            <a:r>
              <a:rPr dirty="0" spc="90"/>
              <a:t> </a:t>
            </a:r>
            <a:r>
              <a:rPr dirty="0"/>
              <a:t>the</a:t>
            </a:r>
            <a:r>
              <a:rPr dirty="0" spc="90"/>
              <a:t> </a:t>
            </a:r>
            <a:r>
              <a:rPr dirty="0" spc="50"/>
              <a:t>train</a:t>
            </a:r>
            <a:r>
              <a:rPr dirty="0" spc="90"/>
              <a:t> </a:t>
            </a:r>
            <a:r>
              <a:rPr dirty="0"/>
              <a:t>and</a:t>
            </a:r>
            <a:r>
              <a:rPr dirty="0" spc="85"/>
              <a:t> </a:t>
            </a:r>
            <a:r>
              <a:rPr dirty="0"/>
              <a:t>ground</a:t>
            </a:r>
            <a:r>
              <a:rPr dirty="0" spc="90"/>
              <a:t> </a:t>
            </a:r>
            <a:r>
              <a:rPr dirty="0"/>
              <a:t>measure</a:t>
            </a:r>
            <a:r>
              <a:rPr dirty="0" spc="85"/>
              <a:t> </a:t>
            </a:r>
            <a:r>
              <a:rPr dirty="0"/>
              <a:t>the</a:t>
            </a:r>
            <a:r>
              <a:rPr dirty="0" spc="90"/>
              <a:t> </a:t>
            </a:r>
            <a:r>
              <a:rPr dirty="0"/>
              <a:t>time</a:t>
            </a:r>
            <a:r>
              <a:rPr dirty="0" spc="85"/>
              <a:t> </a:t>
            </a:r>
            <a:r>
              <a:rPr dirty="0" spc="60"/>
              <a:t>it</a:t>
            </a:r>
            <a:r>
              <a:rPr dirty="0" spc="85"/>
              <a:t> </a:t>
            </a:r>
            <a:r>
              <a:rPr dirty="0"/>
              <a:t>takes</a:t>
            </a:r>
            <a:r>
              <a:rPr dirty="0" spc="90"/>
              <a:t> </a:t>
            </a:r>
            <a:r>
              <a:rPr dirty="0"/>
              <a:t>for</a:t>
            </a:r>
            <a:r>
              <a:rPr dirty="0" spc="85"/>
              <a:t> </a:t>
            </a:r>
            <a:r>
              <a:rPr dirty="0"/>
              <a:t>the</a:t>
            </a:r>
            <a:r>
              <a:rPr dirty="0" spc="90"/>
              <a:t> </a:t>
            </a:r>
            <a:r>
              <a:rPr dirty="0" spc="50"/>
              <a:t>train</a:t>
            </a:r>
            <a:r>
              <a:rPr dirty="0" spc="90"/>
              <a:t> </a:t>
            </a:r>
            <a:r>
              <a:rPr dirty="0" spc="-25"/>
              <a:t>to </a:t>
            </a:r>
            <a:r>
              <a:rPr dirty="0"/>
              <a:t>pass</a:t>
            </a:r>
            <a:r>
              <a:rPr dirty="0" spc="170"/>
              <a:t> </a:t>
            </a:r>
            <a:r>
              <a:rPr dirty="0"/>
              <a:t>the</a:t>
            </a:r>
            <a:r>
              <a:rPr dirty="0" spc="165"/>
              <a:t> </a:t>
            </a:r>
            <a:r>
              <a:rPr dirty="0"/>
              <a:t>station.</a:t>
            </a:r>
            <a:r>
              <a:rPr dirty="0" spc="434"/>
              <a:t> </a:t>
            </a:r>
            <a:r>
              <a:rPr dirty="0"/>
              <a:t>(Choose</a:t>
            </a:r>
            <a:r>
              <a:rPr dirty="0" spc="17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567456"/>
            <a:ext cx="8255000" cy="217487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3540" marR="5080" indent="-37147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elapsed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train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clocks,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train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passes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>
                <a:latin typeface="Times New Roman"/>
                <a:cs typeface="Times New Roman"/>
              </a:rPr>
              <a:t>station,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-75" b="0" i="1">
                <a:latin typeface="Bookman Old Style"/>
                <a:cs typeface="Bookman Old Style"/>
              </a:rPr>
              <a:t>longer</a:t>
            </a:r>
            <a:r>
              <a:rPr dirty="0" sz="2450" spc="295" b="0" i="1">
                <a:latin typeface="Bookman Old Style"/>
                <a:cs typeface="Bookman Old Style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elapsed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station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clock.</a:t>
            </a:r>
            <a:endParaRPr sz="2450">
              <a:latin typeface="Times New Roman"/>
              <a:cs typeface="Times New Roman"/>
            </a:endParaRPr>
          </a:p>
          <a:p>
            <a:pPr marL="383540" marR="5080" indent="-35941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elapsed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train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clocks,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train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passes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>
                <a:latin typeface="Times New Roman"/>
                <a:cs typeface="Times New Roman"/>
              </a:rPr>
              <a:t>station,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-80" b="0" i="1">
                <a:latin typeface="Bookman Old Style"/>
                <a:cs typeface="Bookman Old Style"/>
              </a:rPr>
              <a:t>shorter</a:t>
            </a:r>
            <a:r>
              <a:rPr dirty="0" sz="2450" spc="295" b="0" i="1">
                <a:latin typeface="Bookman Old Style"/>
                <a:cs typeface="Bookman Old Style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elapsed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station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clock.</a:t>
            </a:r>
            <a:endParaRPr sz="2450">
              <a:latin typeface="Times New Roman"/>
              <a:cs typeface="Times New Roman"/>
            </a:endParaRPr>
          </a:p>
          <a:p>
            <a:pPr marL="383540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times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same.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668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1.2.</a:t>
            </a:r>
            <a:r>
              <a:rPr dirty="0" sz="1200" spc="2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EINSTEIN’S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POSTULATES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DILATION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195"/>
              <a:t> </a:t>
            </a:r>
            <a:r>
              <a:rPr dirty="0"/>
              <a:t>very</a:t>
            </a:r>
            <a:r>
              <a:rPr dirty="0" spc="195"/>
              <a:t> </a:t>
            </a:r>
            <a:r>
              <a:rPr dirty="0"/>
              <a:t>long</a:t>
            </a:r>
            <a:r>
              <a:rPr dirty="0" spc="195"/>
              <a:t> </a:t>
            </a:r>
            <a:r>
              <a:rPr dirty="0" spc="50"/>
              <a:t>train</a:t>
            </a:r>
            <a:r>
              <a:rPr dirty="0" spc="195"/>
              <a:t> </a:t>
            </a:r>
            <a:r>
              <a:rPr dirty="0"/>
              <a:t>zooms</a:t>
            </a:r>
            <a:r>
              <a:rPr dirty="0" spc="195"/>
              <a:t> </a:t>
            </a:r>
            <a:r>
              <a:rPr dirty="0" spc="50"/>
              <a:t>past</a:t>
            </a:r>
            <a:r>
              <a:rPr dirty="0" spc="195"/>
              <a:t> </a:t>
            </a:r>
            <a:r>
              <a:rPr dirty="0"/>
              <a:t>a</a:t>
            </a:r>
            <a:r>
              <a:rPr dirty="0" spc="195"/>
              <a:t> </a:t>
            </a:r>
            <a:r>
              <a:rPr dirty="0"/>
              <a:t>station</a:t>
            </a:r>
            <a:r>
              <a:rPr dirty="0" spc="195"/>
              <a:t> </a:t>
            </a:r>
            <a:r>
              <a:rPr dirty="0" spc="114"/>
              <a:t>at</a:t>
            </a:r>
            <a:r>
              <a:rPr dirty="0" spc="195"/>
              <a:t> </a:t>
            </a:r>
            <a:r>
              <a:rPr dirty="0"/>
              <a:t>speed</a:t>
            </a:r>
            <a:r>
              <a:rPr dirty="0" spc="195"/>
              <a:t> </a:t>
            </a:r>
            <a:r>
              <a:rPr dirty="0" b="0" i="1">
                <a:latin typeface="Bookman Old Style"/>
                <a:cs typeface="Bookman Old Style"/>
              </a:rPr>
              <a:t>c/</a:t>
            </a:r>
            <a:r>
              <a:rPr dirty="0"/>
              <a:t>2.</a:t>
            </a:r>
            <a:r>
              <a:rPr dirty="0" spc="40"/>
              <a:t>  </a:t>
            </a:r>
            <a:r>
              <a:rPr dirty="0" spc="-10"/>
              <a:t>Observers </a:t>
            </a:r>
            <a:r>
              <a:rPr dirty="0"/>
              <a:t>on</a:t>
            </a:r>
            <a:r>
              <a:rPr dirty="0" spc="90"/>
              <a:t> </a:t>
            </a:r>
            <a:r>
              <a:rPr dirty="0"/>
              <a:t>the</a:t>
            </a:r>
            <a:r>
              <a:rPr dirty="0" spc="90"/>
              <a:t> </a:t>
            </a:r>
            <a:r>
              <a:rPr dirty="0" spc="50"/>
              <a:t>train</a:t>
            </a:r>
            <a:r>
              <a:rPr dirty="0" spc="90"/>
              <a:t> </a:t>
            </a:r>
            <a:r>
              <a:rPr dirty="0"/>
              <a:t>and</a:t>
            </a:r>
            <a:r>
              <a:rPr dirty="0" spc="85"/>
              <a:t> </a:t>
            </a:r>
            <a:r>
              <a:rPr dirty="0"/>
              <a:t>ground</a:t>
            </a:r>
            <a:r>
              <a:rPr dirty="0" spc="90"/>
              <a:t> </a:t>
            </a:r>
            <a:r>
              <a:rPr dirty="0"/>
              <a:t>measure</a:t>
            </a:r>
            <a:r>
              <a:rPr dirty="0" spc="85"/>
              <a:t> </a:t>
            </a:r>
            <a:r>
              <a:rPr dirty="0"/>
              <a:t>the</a:t>
            </a:r>
            <a:r>
              <a:rPr dirty="0" spc="90"/>
              <a:t> </a:t>
            </a:r>
            <a:r>
              <a:rPr dirty="0"/>
              <a:t>time</a:t>
            </a:r>
            <a:r>
              <a:rPr dirty="0" spc="85"/>
              <a:t> </a:t>
            </a:r>
            <a:r>
              <a:rPr dirty="0" spc="60"/>
              <a:t>it</a:t>
            </a:r>
            <a:r>
              <a:rPr dirty="0" spc="85"/>
              <a:t> </a:t>
            </a:r>
            <a:r>
              <a:rPr dirty="0"/>
              <a:t>takes</a:t>
            </a:r>
            <a:r>
              <a:rPr dirty="0" spc="90"/>
              <a:t> </a:t>
            </a:r>
            <a:r>
              <a:rPr dirty="0"/>
              <a:t>for</a:t>
            </a:r>
            <a:r>
              <a:rPr dirty="0" spc="85"/>
              <a:t> </a:t>
            </a:r>
            <a:r>
              <a:rPr dirty="0"/>
              <a:t>the</a:t>
            </a:r>
            <a:r>
              <a:rPr dirty="0" spc="90"/>
              <a:t> </a:t>
            </a:r>
            <a:r>
              <a:rPr dirty="0" spc="50"/>
              <a:t>train</a:t>
            </a:r>
            <a:r>
              <a:rPr dirty="0" spc="90"/>
              <a:t> </a:t>
            </a:r>
            <a:r>
              <a:rPr dirty="0" spc="-25"/>
              <a:t>to </a:t>
            </a:r>
            <a:r>
              <a:rPr dirty="0"/>
              <a:t>pass</a:t>
            </a:r>
            <a:r>
              <a:rPr dirty="0" spc="170"/>
              <a:t> </a:t>
            </a:r>
            <a:r>
              <a:rPr dirty="0"/>
              <a:t>the</a:t>
            </a:r>
            <a:r>
              <a:rPr dirty="0" spc="165"/>
              <a:t> </a:t>
            </a:r>
            <a:r>
              <a:rPr dirty="0"/>
              <a:t>station.</a:t>
            </a:r>
            <a:r>
              <a:rPr dirty="0" spc="434"/>
              <a:t> </a:t>
            </a:r>
            <a:r>
              <a:rPr dirty="0"/>
              <a:t>(Choose</a:t>
            </a:r>
            <a:r>
              <a:rPr dirty="0" spc="17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45" y="2567456"/>
            <a:ext cx="8266430" cy="279463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4970" marR="5080" indent="-37147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elapsed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train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clocks,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train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passes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>
                <a:latin typeface="Times New Roman"/>
                <a:cs typeface="Times New Roman"/>
              </a:rPr>
              <a:t>station,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-75" b="0" i="1">
                <a:latin typeface="Bookman Old Style"/>
                <a:cs typeface="Bookman Old Style"/>
              </a:rPr>
              <a:t>longer</a:t>
            </a:r>
            <a:r>
              <a:rPr dirty="0" sz="2450" spc="295" b="0" i="1">
                <a:latin typeface="Bookman Old Style"/>
                <a:cs typeface="Bookman Old Style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elapsed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station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clock.</a:t>
            </a:r>
            <a:endParaRPr sz="2450">
              <a:latin typeface="Times New Roman"/>
              <a:cs typeface="Times New Roman"/>
            </a:endParaRPr>
          </a:p>
          <a:p>
            <a:pPr marL="394970" marR="5080" indent="-35941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elapsed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train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clocks,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train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passes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>
                <a:latin typeface="Times New Roman"/>
                <a:cs typeface="Times New Roman"/>
              </a:rPr>
              <a:t>station,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-80" b="0" i="1">
                <a:latin typeface="Bookman Old Style"/>
                <a:cs typeface="Bookman Old Style"/>
              </a:rPr>
              <a:t>shorter</a:t>
            </a:r>
            <a:r>
              <a:rPr dirty="0" sz="2450" spc="295" b="0" i="1">
                <a:latin typeface="Bookman Old Style"/>
                <a:cs typeface="Bookman Old Style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elapsed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station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clock.</a:t>
            </a:r>
            <a:endParaRPr sz="2450">
              <a:latin typeface="Times New Roman"/>
              <a:cs typeface="Times New Roman"/>
            </a:endParaRPr>
          </a:p>
          <a:p>
            <a:pPr marL="394970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times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same.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5137" y="806759"/>
            <a:ext cx="8259445" cy="5183505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algn="just" marL="15875">
              <a:lnSpc>
                <a:spcPct val="100000"/>
              </a:lnSpc>
              <a:spcBef>
                <a:spcPts val="655"/>
              </a:spcBef>
              <a:tabLst>
                <a:tab pos="437070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1.2.</a:t>
            </a:r>
            <a:r>
              <a:rPr dirty="0" sz="1200" spc="2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EINSTEIN’S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POSTULATES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DILATION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50">
              <a:latin typeface="Times New Roman"/>
              <a:cs typeface="Times New Roman"/>
            </a:endParaRPr>
          </a:p>
          <a:p>
            <a:pPr algn="just" marL="15875" marR="5080">
              <a:lnSpc>
                <a:spcPct val="101699"/>
              </a:lnSpc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solution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famous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“paradox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twin”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hinges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period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when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Emma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reverses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direction—</a:t>
            </a:r>
            <a:r>
              <a:rPr dirty="0" sz="2450">
                <a:latin typeface="Times New Roman"/>
                <a:cs typeface="Times New Roman"/>
              </a:rPr>
              <a:t>thus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accelerating—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come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home.</a:t>
            </a:r>
            <a:r>
              <a:rPr dirty="0" sz="2450" spc="30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Now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suppose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Asher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stays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home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(as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before) </a:t>
            </a:r>
            <a:r>
              <a:rPr dirty="0" sz="2450" spc="85">
                <a:latin typeface="Times New Roman"/>
                <a:cs typeface="Times New Roman"/>
              </a:rPr>
              <a:t>but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Emma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never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slows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down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speeds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up;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instead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she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travels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90">
                <a:latin typeface="Times New Roman"/>
                <a:cs typeface="Times New Roman"/>
              </a:rPr>
              <a:t>at </a:t>
            </a:r>
            <a:r>
              <a:rPr dirty="0" sz="2450">
                <a:latin typeface="Times New Roman"/>
                <a:cs typeface="Times New Roman"/>
              </a:rPr>
              <a:t>constant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speed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big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circle,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ending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back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at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home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anyway.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What </a:t>
            </a:r>
            <a:r>
              <a:rPr dirty="0" sz="2450">
                <a:latin typeface="Times New Roman"/>
                <a:cs typeface="Times New Roman"/>
              </a:rPr>
              <a:t>do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find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when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Emma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returns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home?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(Choose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one.)</a:t>
            </a:r>
            <a:endParaRPr sz="2450">
              <a:latin typeface="Times New Roman"/>
              <a:cs typeface="Times New Roman"/>
            </a:endParaRPr>
          </a:p>
          <a:p>
            <a:pPr marL="387985" marR="5080" indent="-371475">
              <a:lnSpc>
                <a:spcPct val="101699"/>
              </a:lnSpc>
              <a:spcBef>
                <a:spcPts val="1595"/>
              </a:spcBef>
              <a:buAutoNum type="alphaUcPeriod"/>
              <a:tabLst>
                <a:tab pos="388620" algn="l"/>
              </a:tabLst>
            </a:pPr>
            <a:r>
              <a:rPr dirty="0" sz="2450">
                <a:latin typeface="Times New Roman"/>
                <a:cs typeface="Times New Roman"/>
              </a:rPr>
              <a:t>Emma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younger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Asher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(just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she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was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original </a:t>
            </a:r>
            <a:r>
              <a:rPr dirty="0" sz="2450">
                <a:latin typeface="Times New Roman"/>
                <a:cs typeface="Times New Roman"/>
              </a:rPr>
              <a:t>twin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paradox).</a:t>
            </a:r>
            <a:endParaRPr sz="2450">
              <a:latin typeface="Times New Roman"/>
              <a:cs typeface="Times New Roman"/>
            </a:endParaRPr>
          </a:p>
          <a:p>
            <a:pPr marL="387985" indent="-36004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8620" algn="l"/>
              </a:tabLst>
            </a:pPr>
            <a:r>
              <a:rPr dirty="0" sz="2450">
                <a:latin typeface="Times New Roman"/>
                <a:cs typeface="Times New Roman"/>
              </a:rPr>
              <a:t>Asher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younger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Emma.</a:t>
            </a:r>
            <a:endParaRPr sz="2450">
              <a:latin typeface="Times New Roman"/>
              <a:cs typeface="Times New Roman"/>
            </a:endParaRPr>
          </a:p>
          <a:p>
            <a:pPr marL="387985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8620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disagree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about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which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younger.</a:t>
            </a:r>
            <a:endParaRPr sz="2450">
              <a:latin typeface="Times New Roman"/>
              <a:cs typeface="Times New Roman"/>
            </a:endParaRPr>
          </a:p>
          <a:p>
            <a:pPr marL="387985" indent="-37592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8620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age.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7758" y="806759"/>
            <a:ext cx="8267065" cy="5803265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algn="just" marL="23495">
              <a:lnSpc>
                <a:spcPct val="100000"/>
              </a:lnSpc>
              <a:spcBef>
                <a:spcPts val="655"/>
              </a:spcBef>
              <a:tabLst>
                <a:tab pos="437769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1.2.</a:t>
            </a:r>
            <a:r>
              <a:rPr dirty="0" sz="1200" spc="2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EINSTEIN’S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POSTULATES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DILATION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50">
              <a:latin typeface="Times New Roman"/>
              <a:cs typeface="Times New Roman"/>
            </a:endParaRPr>
          </a:p>
          <a:p>
            <a:pPr algn="just" marL="23495" marR="5080">
              <a:lnSpc>
                <a:spcPct val="101699"/>
              </a:lnSpc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solution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famous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“paradox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twin”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hinges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period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when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Emma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reverses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direction—</a:t>
            </a:r>
            <a:r>
              <a:rPr dirty="0" sz="2450">
                <a:latin typeface="Times New Roman"/>
                <a:cs typeface="Times New Roman"/>
              </a:rPr>
              <a:t>thus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accelerating—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come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home.</a:t>
            </a:r>
            <a:r>
              <a:rPr dirty="0" sz="2450" spc="30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Now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suppose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Asher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stays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home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(as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before) </a:t>
            </a:r>
            <a:r>
              <a:rPr dirty="0" sz="2450" spc="85">
                <a:latin typeface="Times New Roman"/>
                <a:cs typeface="Times New Roman"/>
              </a:rPr>
              <a:t>but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Emma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never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slows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down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speeds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up;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instead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she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travels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90">
                <a:latin typeface="Times New Roman"/>
                <a:cs typeface="Times New Roman"/>
              </a:rPr>
              <a:t>at </a:t>
            </a:r>
            <a:r>
              <a:rPr dirty="0" sz="2450">
                <a:latin typeface="Times New Roman"/>
                <a:cs typeface="Times New Roman"/>
              </a:rPr>
              <a:t>constant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speed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big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circle,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ending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back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at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home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anyway.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What </a:t>
            </a:r>
            <a:r>
              <a:rPr dirty="0" sz="2450">
                <a:latin typeface="Times New Roman"/>
                <a:cs typeface="Times New Roman"/>
              </a:rPr>
              <a:t>do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find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when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Emma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returns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home?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(Choose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one.)</a:t>
            </a:r>
            <a:endParaRPr sz="2450">
              <a:latin typeface="Times New Roman"/>
              <a:cs typeface="Times New Roman"/>
            </a:endParaRPr>
          </a:p>
          <a:p>
            <a:pPr marL="394970" marR="5080" indent="-371475">
              <a:lnSpc>
                <a:spcPct val="101699"/>
              </a:lnSpc>
              <a:spcBef>
                <a:spcPts val="159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Emma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younger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Asher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(just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she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was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original </a:t>
            </a:r>
            <a:r>
              <a:rPr dirty="0" sz="2450">
                <a:latin typeface="Times New Roman"/>
                <a:cs typeface="Times New Roman"/>
              </a:rPr>
              <a:t>twin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paradox).</a:t>
            </a:r>
            <a:endParaRPr sz="2450">
              <a:latin typeface="Times New Roman"/>
              <a:cs typeface="Times New Roman"/>
            </a:endParaRPr>
          </a:p>
          <a:p>
            <a:pPr marL="394970" indent="-35941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Asher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younger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Emma.</a:t>
            </a:r>
            <a:endParaRPr sz="2450">
              <a:latin typeface="Times New Roman"/>
              <a:cs typeface="Times New Roman"/>
            </a:endParaRPr>
          </a:p>
          <a:p>
            <a:pPr marL="394970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disagree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about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which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younger.</a:t>
            </a:r>
            <a:endParaRPr sz="2450">
              <a:latin typeface="Times New Roman"/>
              <a:cs typeface="Times New Roman"/>
            </a:endParaRPr>
          </a:p>
          <a:p>
            <a:pPr marL="394970" indent="-37592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age.</a:t>
            </a:r>
            <a:endParaRPr sz="24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939"/>
              </a:spcBef>
            </a:pPr>
            <a:r>
              <a:rPr dirty="0" sz="2450" spc="55" b="1">
                <a:latin typeface="Book Antiqua"/>
                <a:cs typeface="Book Antiqua"/>
              </a:rPr>
              <a:t>Solution:</a:t>
            </a:r>
            <a:r>
              <a:rPr dirty="0" sz="2450" spc="305" b="1">
                <a:latin typeface="Book Antiqua"/>
                <a:cs typeface="Book Antiqua"/>
              </a:rPr>
              <a:t>  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668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1.2.</a:t>
            </a:r>
            <a:r>
              <a:rPr dirty="0" sz="1200" spc="2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EINSTEIN’S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POSTULATES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DILATION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00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7742555" algn="l"/>
              </a:tabLst>
            </a:pPr>
            <a:r>
              <a:rPr dirty="0" spc="-25"/>
              <a:t>You</a:t>
            </a:r>
            <a:r>
              <a:rPr dirty="0" spc="-5"/>
              <a:t> </a:t>
            </a:r>
            <a:r>
              <a:rPr dirty="0"/>
              <a:t>are</a:t>
            </a:r>
            <a:r>
              <a:rPr dirty="0" spc="5"/>
              <a:t> </a:t>
            </a:r>
            <a:r>
              <a:rPr dirty="0"/>
              <a:t>inside</a:t>
            </a:r>
            <a:r>
              <a:rPr dirty="0" spc="-10"/>
              <a:t> </a:t>
            </a:r>
            <a:r>
              <a:rPr dirty="0"/>
              <a:t>a spaceship in</a:t>
            </a:r>
            <a:r>
              <a:rPr dirty="0" spc="-5"/>
              <a:t> </a:t>
            </a:r>
            <a:r>
              <a:rPr dirty="0" spc="-10"/>
              <a:t>which</a:t>
            </a:r>
            <a:r>
              <a:rPr dirty="0" spc="5"/>
              <a:t> </a:t>
            </a:r>
            <a:r>
              <a:rPr dirty="0"/>
              <a:t>you</a:t>
            </a:r>
            <a:r>
              <a:rPr dirty="0" spc="-5"/>
              <a:t> </a:t>
            </a:r>
            <a:r>
              <a:rPr dirty="0" spc="-35"/>
              <a:t>feel</a:t>
            </a:r>
            <a:r>
              <a:rPr dirty="0"/>
              <a:t> no </a:t>
            </a:r>
            <a:r>
              <a:rPr dirty="0" spc="-10"/>
              <a:t>acceleration.</a:t>
            </a:r>
            <a:r>
              <a:rPr dirty="0"/>
              <a:t>	</a:t>
            </a:r>
            <a:r>
              <a:rPr dirty="0" spc="-114"/>
              <a:t>You </a:t>
            </a:r>
            <a:r>
              <a:rPr dirty="0" spc="-10"/>
              <a:t>sleep</a:t>
            </a:r>
            <a:r>
              <a:rPr dirty="0"/>
              <a:t> for</a:t>
            </a:r>
            <a:r>
              <a:rPr dirty="0" spc="15"/>
              <a:t> </a:t>
            </a:r>
            <a:r>
              <a:rPr dirty="0"/>
              <a:t>your</a:t>
            </a:r>
            <a:r>
              <a:rPr dirty="0" spc="10"/>
              <a:t> </a:t>
            </a:r>
            <a:r>
              <a:rPr dirty="0"/>
              <a:t>usual</a:t>
            </a:r>
            <a:r>
              <a:rPr dirty="0" spc="15"/>
              <a:t> </a:t>
            </a:r>
            <a:r>
              <a:rPr dirty="0"/>
              <a:t>eight</a:t>
            </a:r>
            <a:r>
              <a:rPr dirty="0" spc="10"/>
              <a:t> </a:t>
            </a:r>
            <a:r>
              <a:rPr dirty="0" spc="-10"/>
              <a:t>hours.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3191" y="2170390"/>
            <a:ext cx="8180705" cy="255460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09880" marR="5715" indent="-297815">
              <a:lnSpc>
                <a:spcPct val="101699"/>
              </a:lnSpc>
              <a:spcBef>
                <a:spcPts val="75"/>
              </a:spcBef>
              <a:buAutoNum type="arabicPeriod"/>
              <a:tabLst>
                <a:tab pos="310515" algn="l"/>
              </a:tabLst>
            </a:pP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there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 inertial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reference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which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your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night’s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sleep </a:t>
            </a:r>
            <a:r>
              <a:rPr dirty="0" sz="2450">
                <a:latin typeface="Times New Roman"/>
                <a:cs typeface="Times New Roman"/>
              </a:rPr>
              <a:t>lasted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longer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eight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hours?</a:t>
            </a:r>
            <a:endParaRPr sz="2450">
              <a:latin typeface="Times New Roman"/>
              <a:cs typeface="Times New Roman"/>
            </a:endParaRPr>
          </a:p>
          <a:p>
            <a:pPr marL="309880" marR="5080" indent="-297815">
              <a:lnSpc>
                <a:spcPct val="101699"/>
              </a:lnSpc>
              <a:spcBef>
                <a:spcPts val="994"/>
              </a:spcBef>
              <a:buAutoNum type="arabicPeriod"/>
              <a:tabLst>
                <a:tab pos="310515" algn="l"/>
              </a:tabLst>
            </a:pP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there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inertial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reference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50" b="0" i="1">
                <a:latin typeface="Bookman Old Style"/>
                <a:cs typeface="Bookman Old Style"/>
              </a:rPr>
              <a:t>other</a:t>
            </a:r>
            <a:r>
              <a:rPr dirty="0" sz="2450" spc="105" b="0" i="1">
                <a:latin typeface="Bookman Old Style"/>
                <a:cs typeface="Bookman Old Style"/>
              </a:rPr>
              <a:t> </a:t>
            </a:r>
            <a:r>
              <a:rPr dirty="0" sz="2450" spc="-105" b="0" i="1">
                <a:latin typeface="Bookman Old Style"/>
                <a:cs typeface="Bookman Old Style"/>
              </a:rPr>
              <a:t>than</a:t>
            </a:r>
            <a:r>
              <a:rPr dirty="0" sz="2450" spc="105" b="0" i="1">
                <a:latin typeface="Bookman Old Style"/>
                <a:cs typeface="Bookman Old Style"/>
              </a:rPr>
              <a:t> </a:t>
            </a:r>
            <a:r>
              <a:rPr dirty="0" sz="2450" spc="-70" b="0" i="1">
                <a:latin typeface="Bookman Old Style"/>
                <a:cs typeface="Bookman Old Style"/>
              </a:rPr>
              <a:t>the</a:t>
            </a:r>
            <a:r>
              <a:rPr dirty="0" sz="2450" spc="105" b="0" i="1">
                <a:latin typeface="Bookman Old Style"/>
                <a:cs typeface="Bookman Old Style"/>
              </a:rPr>
              <a:t> </a:t>
            </a:r>
            <a:r>
              <a:rPr dirty="0" sz="2450" spc="-40" b="0" i="1">
                <a:latin typeface="Bookman Old Style"/>
                <a:cs typeface="Bookman Old Style"/>
              </a:rPr>
              <a:t>one</a:t>
            </a:r>
            <a:r>
              <a:rPr dirty="0" sz="2450" spc="105" b="0" i="1">
                <a:latin typeface="Bookman Old Style"/>
                <a:cs typeface="Bookman Old Style"/>
              </a:rPr>
              <a:t> </a:t>
            </a:r>
            <a:r>
              <a:rPr dirty="0" sz="2450" spc="-114" b="0" i="1">
                <a:latin typeface="Bookman Old Style"/>
                <a:cs typeface="Bookman Old Style"/>
              </a:rPr>
              <a:t>you</a:t>
            </a:r>
            <a:r>
              <a:rPr dirty="0" sz="2450" spc="-114" b="0" i="1">
                <a:latin typeface="Bookman Old Style"/>
                <a:cs typeface="Bookman Old Style"/>
              </a:rPr>
              <a:t> </a:t>
            </a:r>
            <a:r>
              <a:rPr dirty="0" sz="2450" spc="-140" b="0" i="1">
                <a:latin typeface="Bookman Old Style"/>
                <a:cs typeface="Bookman Old Style"/>
              </a:rPr>
              <a:t>are</a:t>
            </a:r>
            <a:r>
              <a:rPr dirty="0" sz="2450" spc="-15" b="0" i="1">
                <a:latin typeface="Bookman Old Style"/>
                <a:cs typeface="Bookman Old Style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in</a:t>
            </a:r>
            <a:r>
              <a:rPr dirty="0" sz="2450" spc="5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which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your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night’s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sleep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lasted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exactly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eight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hours?</a:t>
            </a:r>
            <a:endParaRPr sz="2450">
              <a:latin typeface="Times New Roman"/>
              <a:cs typeface="Times New Roman"/>
            </a:endParaRPr>
          </a:p>
          <a:p>
            <a:pPr marL="309880" marR="5715" indent="-297815">
              <a:lnSpc>
                <a:spcPct val="101699"/>
              </a:lnSpc>
              <a:spcBef>
                <a:spcPts val="994"/>
              </a:spcBef>
              <a:buAutoNum type="arabicPeriod"/>
              <a:tabLst>
                <a:tab pos="310515" algn="l"/>
              </a:tabLst>
            </a:pP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there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 inertial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reference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which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your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night’s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sleep </a:t>
            </a:r>
            <a:r>
              <a:rPr dirty="0" sz="2450">
                <a:latin typeface="Times New Roman"/>
                <a:cs typeface="Times New Roman"/>
              </a:rPr>
              <a:t>lasted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less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 </a:t>
            </a:r>
            <a:r>
              <a:rPr dirty="0" sz="2450">
                <a:latin typeface="Times New Roman"/>
                <a:cs typeface="Times New Roman"/>
              </a:rPr>
              <a:t>eight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hours?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668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1.2.</a:t>
            </a:r>
            <a:r>
              <a:rPr dirty="0" sz="1200" spc="2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EINSTEIN’S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POSTULATES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DILATION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00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7742555" algn="l"/>
              </a:tabLst>
            </a:pPr>
            <a:r>
              <a:rPr dirty="0" spc="-25"/>
              <a:t>You</a:t>
            </a:r>
            <a:r>
              <a:rPr dirty="0" spc="-5"/>
              <a:t> </a:t>
            </a:r>
            <a:r>
              <a:rPr dirty="0"/>
              <a:t>are</a:t>
            </a:r>
            <a:r>
              <a:rPr dirty="0" spc="5"/>
              <a:t> </a:t>
            </a:r>
            <a:r>
              <a:rPr dirty="0"/>
              <a:t>inside</a:t>
            </a:r>
            <a:r>
              <a:rPr dirty="0" spc="-10"/>
              <a:t> </a:t>
            </a:r>
            <a:r>
              <a:rPr dirty="0"/>
              <a:t>a spaceship in</a:t>
            </a:r>
            <a:r>
              <a:rPr dirty="0" spc="-5"/>
              <a:t> </a:t>
            </a:r>
            <a:r>
              <a:rPr dirty="0" spc="-10"/>
              <a:t>which</a:t>
            </a:r>
            <a:r>
              <a:rPr dirty="0" spc="5"/>
              <a:t> </a:t>
            </a:r>
            <a:r>
              <a:rPr dirty="0"/>
              <a:t>you</a:t>
            </a:r>
            <a:r>
              <a:rPr dirty="0" spc="-5"/>
              <a:t> </a:t>
            </a:r>
            <a:r>
              <a:rPr dirty="0" spc="-35"/>
              <a:t>feel</a:t>
            </a:r>
            <a:r>
              <a:rPr dirty="0"/>
              <a:t> no </a:t>
            </a:r>
            <a:r>
              <a:rPr dirty="0" spc="-10"/>
              <a:t>acceleration.</a:t>
            </a:r>
            <a:r>
              <a:rPr dirty="0"/>
              <a:t>	</a:t>
            </a:r>
            <a:r>
              <a:rPr dirty="0" spc="-114"/>
              <a:t>You </a:t>
            </a:r>
            <a:r>
              <a:rPr dirty="0" spc="-10"/>
              <a:t>sleep</a:t>
            </a:r>
            <a:r>
              <a:rPr dirty="0"/>
              <a:t> for</a:t>
            </a:r>
            <a:r>
              <a:rPr dirty="0" spc="15"/>
              <a:t> </a:t>
            </a:r>
            <a:r>
              <a:rPr dirty="0"/>
              <a:t>your</a:t>
            </a:r>
            <a:r>
              <a:rPr dirty="0" spc="10"/>
              <a:t> </a:t>
            </a:r>
            <a:r>
              <a:rPr dirty="0"/>
              <a:t>usual</a:t>
            </a:r>
            <a:r>
              <a:rPr dirty="0" spc="15"/>
              <a:t> </a:t>
            </a:r>
            <a:r>
              <a:rPr dirty="0"/>
              <a:t>eight</a:t>
            </a:r>
            <a:r>
              <a:rPr dirty="0" spc="10"/>
              <a:t> </a:t>
            </a:r>
            <a:r>
              <a:rPr dirty="0" spc="-10"/>
              <a:t>hours.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3191" y="2170390"/>
            <a:ext cx="8180705" cy="438912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09880" marR="5715" indent="-297815">
              <a:lnSpc>
                <a:spcPct val="101699"/>
              </a:lnSpc>
              <a:spcBef>
                <a:spcPts val="75"/>
              </a:spcBef>
              <a:buAutoNum type="arabicPeriod"/>
              <a:tabLst>
                <a:tab pos="310515" algn="l"/>
              </a:tabLst>
            </a:pP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there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 inertial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reference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which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your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night’s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sleep </a:t>
            </a:r>
            <a:r>
              <a:rPr dirty="0" sz="2450">
                <a:latin typeface="Times New Roman"/>
                <a:cs typeface="Times New Roman"/>
              </a:rPr>
              <a:t>lasted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longer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eight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hours?</a:t>
            </a:r>
            <a:endParaRPr sz="2450">
              <a:latin typeface="Times New Roman"/>
              <a:cs typeface="Times New Roman"/>
            </a:endParaRPr>
          </a:p>
          <a:p>
            <a:pPr marL="298450">
              <a:lnSpc>
                <a:spcPct val="100000"/>
              </a:lnSpc>
              <a:spcBef>
                <a:spcPts val="1545"/>
              </a:spcBef>
              <a:tabLst>
                <a:tab pos="1907539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Yes</a:t>
            </a:r>
            <a:endParaRPr sz="2450">
              <a:latin typeface="Times New Roman"/>
              <a:cs typeface="Times New Roman"/>
            </a:endParaRPr>
          </a:p>
          <a:p>
            <a:pPr marL="309880" marR="5080" indent="-297815">
              <a:lnSpc>
                <a:spcPct val="101699"/>
              </a:lnSpc>
              <a:spcBef>
                <a:spcPts val="1495"/>
              </a:spcBef>
              <a:buAutoNum type="arabicPeriod" startAt="2"/>
              <a:tabLst>
                <a:tab pos="310515" algn="l"/>
              </a:tabLst>
            </a:pP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there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inertial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reference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50" b="0" i="1">
                <a:latin typeface="Bookman Old Style"/>
                <a:cs typeface="Bookman Old Style"/>
              </a:rPr>
              <a:t>other</a:t>
            </a:r>
            <a:r>
              <a:rPr dirty="0" sz="2450" spc="105" b="0" i="1">
                <a:latin typeface="Bookman Old Style"/>
                <a:cs typeface="Bookman Old Style"/>
              </a:rPr>
              <a:t> </a:t>
            </a:r>
            <a:r>
              <a:rPr dirty="0" sz="2450" spc="-105" b="0" i="1">
                <a:latin typeface="Bookman Old Style"/>
                <a:cs typeface="Bookman Old Style"/>
              </a:rPr>
              <a:t>than</a:t>
            </a:r>
            <a:r>
              <a:rPr dirty="0" sz="2450" spc="105" b="0" i="1">
                <a:latin typeface="Bookman Old Style"/>
                <a:cs typeface="Bookman Old Style"/>
              </a:rPr>
              <a:t> </a:t>
            </a:r>
            <a:r>
              <a:rPr dirty="0" sz="2450" spc="-70" b="0" i="1">
                <a:latin typeface="Bookman Old Style"/>
                <a:cs typeface="Bookman Old Style"/>
              </a:rPr>
              <a:t>the</a:t>
            </a:r>
            <a:r>
              <a:rPr dirty="0" sz="2450" spc="105" b="0" i="1">
                <a:latin typeface="Bookman Old Style"/>
                <a:cs typeface="Bookman Old Style"/>
              </a:rPr>
              <a:t> </a:t>
            </a:r>
            <a:r>
              <a:rPr dirty="0" sz="2450" spc="-40" b="0" i="1">
                <a:latin typeface="Bookman Old Style"/>
                <a:cs typeface="Bookman Old Style"/>
              </a:rPr>
              <a:t>one</a:t>
            </a:r>
            <a:r>
              <a:rPr dirty="0" sz="2450" spc="105" b="0" i="1">
                <a:latin typeface="Bookman Old Style"/>
                <a:cs typeface="Bookman Old Style"/>
              </a:rPr>
              <a:t> </a:t>
            </a:r>
            <a:r>
              <a:rPr dirty="0" sz="2450" spc="-114" b="0" i="1">
                <a:latin typeface="Bookman Old Style"/>
                <a:cs typeface="Bookman Old Style"/>
              </a:rPr>
              <a:t>you</a:t>
            </a:r>
            <a:r>
              <a:rPr dirty="0" sz="2450" spc="-114" b="0" i="1">
                <a:latin typeface="Bookman Old Style"/>
                <a:cs typeface="Bookman Old Style"/>
              </a:rPr>
              <a:t> </a:t>
            </a:r>
            <a:r>
              <a:rPr dirty="0" sz="2450" spc="-140" b="0" i="1">
                <a:latin typeface="Bookman Old Style"/>
                <a:cs typeface="Bookman Old Style"/>
              </a:rPr>
              <a:t>are</a:t>
            </a:r>
            <a:r>
              <a:rPr dirty="0" sz="2450" spc="-15" b="0" i="1">
                <a:latin typeface="Bookman Old Style"/>
                <a:cs typeface="Bookman Old Style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in</a:t>
            </a:r>
            <a:r>
              <a:rPr dirty="0" sz="2450" spc="5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which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your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night’s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sleep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lasted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exactly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eight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hours?</a:t>
            </a:r>
            <a:endParaRPr sz="2450">
              <a:latin typeface="Times New Roman"/>
              <a:cs typeface="Times New Roman"/>
            </a:endParaRPr>
          </a:p>
          <a:p>
            <a:pPr marL="298450">
              <a:lnSpc>
                <a:spcPct val="100000"/>
              </a:lnSpc>
              <a:spcBef>
                <a:spcPts val="1540"/>
              </a:spcBef>
              <a:tabLst>
                <a:tab pos="1907539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No</a:t>
            </a:r>
            <a:endParaRPr sz="2450">
              <a:latin typeface="Times New Roman"/>
              <a:cs typeface="Times New Roman"/>
            </a:endParaRPr>
          </a:p>
          <a:p>
            <a:pPr marL="309880" marR="5715" indent="-297815">
              <a:lnSpc>
                <a:spcPct val="101699"/>
              </a:lnSpc>
              <a:spcBef>
                <a:spcPts val="1495"/>
              </a:spcBef>
              <a:buAutoNum type="arabicPeriod" startAt="3"/>
              <a:tabLst>
                <a:tab pos="310515" algn="l"/>
              </a:tabLst>
            </a:pP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there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 inertial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reference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which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your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night’s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sleep </a:t>
            </a:r>
            <a:r>
              <a:rPr dirty="0" sz="2450">
                <a:latin typeface="Times New Roman"/>
                <a:cs typeface="Times New Roman"/>
              </a:rPr>
              <a:t>lasted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less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 </a:t>
            </a:r>
            <a:r>
              <a:rPr dirty="0" sz="2450">
                <a:latin typeface="Times New Roman"/>
                <a:cs typeface="Times New Roman"/>
              </a:rPr>
              <a:t>eight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hours?</a:t>
            </a:r>
            <a:endParaRPr sz="2450">
              <a:latin typeface="Times New Roman"/>
              <a:cs typeface="Times New Roman"/>
            </a:endParaRPr>
          </a:p>
          <a:p>
            <a:pPr marL="298450">
              <a:lnSpc>
                <a:spcPct val="100000"/>
              </a:lnSpc>
              <a:spcBef>
                <a:spcPts val="1545"/>
              </a:spcBef>
              <a:tabLst>
                <a:tab pos="1907539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No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668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1.2.</a:t>
            </a:r>
            <a:r>
              <a:rPr dirty="0" sz="1200" spc="2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EINSTEIN’S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POSTULATES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DILATION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00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361950" algn="l"/>
                <a:tab pos="1124585" algn="l"/>
                <a:tab pos="2054225" algn="l"/>
                <a:tab pos="2441575" algn="l"/>
                <a:tab pos="3036570" algn="l"/>
                <a:tab pos="3472815" algn="l"/>
                <a:tab pos="4330065" algn="l"/>
                <a:tab pos="5302885" algn="l"/>
                <a:tab pos="5763895" algn="l"/>
                <a:tab pos="6423660" algn="l"/>
                <a:tab pos="6810375" algn="l"/>
                <a:tab pos="7239000" algn="l"/>
              </a:tabLst>
            </a:pPr>
            <a:r>
              <a:rPr dirty="0" spc="-50"/>
              <a:t>A</a:t>
            </a:r>
            <a:r>
              <a:rPr dirty="0"/>
              <a:t>	</a:t>
            </a:r>
            <a:r>
              <a:rPr dirty="0" spc="-10"/>
              <a:t>clock</a:t>
            </a:r>
            <a:r>
              <a:rPr dirty="0"/>
              <a:t>	</a:t>
            </a:r>
            <a:r>
              <a:rPr dirty="0" spc="-10"/>
              <a:t>sitting</a:t>
            </a:r>
            <a:r>
              <a:rPr dirty="0"/>
              <a:t>	</a:t>
            </a:r>
            <a:r>
              <a:rPr dirty="0" spc="90"/>
              <a:t>at</a:t>
            </a:r>
            <a:r>
              <a:rPr dirty="0"/>
              <a:t>	</a:t>
            </a:r>
            <a:r>
              <a:rPr dirty="0" spc="-20"/>
              <a:t>rest</a:t>
            </a:r>
            <a:r>
              <a:rPr dirty="0"/>
              <a:t>	</a:t>
            </a:r>
            <a:r>
              <a:rPr dirty="0" spc="-25"/>
              <a:t>on</a:t>
            </a:r>
            <a:r>
              <a:rPr dirty="0"/>
              <a:t>	</a:t>
            </a:r>
            <a:r>
              <a:rPr dirty="0" spc="60"/>
              <a:t>Earth</a:t>
            </a:r>
            <a:r>
              <a:rPr dirty="0"/>
              <a:t>	</a:t>
            </a:r>
            <a:r>
              <a:rPr dirty="0" spc="-10"/>
              <a:t>(which</a:t>
            </a:r>
            <a:r>
              <a:rPr dirty="0"/>
              <a:t>	</a:t>
            </a:r>
            <a:r>
              <a:rPr dirty="0" spc="-25"/>
              <a:t>we</a:t>
            </a:r>
            <a:r>
              <a:rPr dirty="0"/>
              <a:t>	</a:t>
            </a:r>
            <a:r>
              <a:rPr dirty="0" spc="-20"/>
              <a:t>take</a:t>
            </a:r>
            <a:r>
              <a:rPr dirty="0"/>
              <a:t>	</a:t>
            </a:r>
            <a:r>
              <a:rPr dirty="0" spc="-25"/>
              <a:t>to</a:t>
            </a:r>
            <a:r>
              <a:rPr dirty="0"/>
              <a:t>	</a:t>
            </a:r>
            <a:r>
              <a:rPr dirty="0" spc="-25"/>
              <a:t>be</a:t>
            </a:r>
            <a:r>
              <a:rPr dirty="0"/>
              <a:t>	</a:t>
            </a:r>
            <a:r>
              <a:rPr dirty="0" spc="-10"/>
              <a:t>inertial) </a:t>
            </a:r>
            <a:r>
              <a:rPr dirty="0"/>
              <a:t>measures</a:t>
            </a:r>
            <a:r>
              <a:rPr dirty="0" spc="45"/>
              <a:t> </a:t>
            </a:r>
            <a:r>
              <a:rPr dirty="0" spc="110"/>
              <a:t>that</a:t>
            </a:r>
            <a:r>
              <a:rPr dirty="0" spc="45"/>
              <a:t> </a:t>
            </a:r>
            <a:r>
              <a:rPr dirty="0"/>
              <a:t>an</a:t>
            </a:r>
            <a:r>
              <a:rPr dirty="0" spc="45"/>
              <a:t> </a:t>
            </a:r>
            <a:r>
              <a:rPr dirty="0"/>
              <a:t>hour</a:t>
            </a:r>
            <a:r>
              <a:rPr dirty="0" spc="45"/>
              <a:t> </a:t>
            </a:r>
            <a:r>
              <a:rPr dirty="0"/>
              <a:t>passes</a:t>
            </a:r>
            <a:r>
              <a:rPr dirty="0" spc="45"/>
              <a:t> </a:t>
            </a:r>
            <a:r>
              <a:rPr dirty="0"/>
              <a:t>between</a:t>
            </a:r>
            <a:r>
              <a:rPr dirty="0" spc="45"/>
              <a:t> </a:t>
            </a:r>
            <a:r>
              <a:rPr dirty="0"/>
              <a:t>two</a:t>
            </a:r>
            <a:r>
              <a:rPr dirty="0" spc="45"/>
              <a:t> </a:t>
            </a:r>
            <a:r>
              <a:rPr dirty="0" spc="-10"/>
              <a:t>events.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3191" y="2187599"/>
            <a:ext cx="8181975" cy="204851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09880" marR="5715" indent="-297815">
              <a:lnSpc>
                <a:spcPct val="101699"/>
              </a:lnSpc>
              <a:spcBef>
                <a:spcPts val="75"/>
              </a:spcBef>
              <a:buAutoNum type="arabicPeriod"/>
              <a:tabLst>
                <a:tab pos="310515" algn="l"/>
              </a:tabLst>
            </a:pP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3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inertial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reference</a:t>
            </a:r>
            <a:r>
              <a:rPr dirty="0" sz="2450" spc="3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measure</a:t>
            </a:r>
            <a:r>
              <a:rPr dirty="0" sz="2450" spc="3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less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 spc="75">
                <a:latin typeface="Times New Roman"/>
                <a:cs typeface="Times New Roman"/>
              </a:rPr>
              <a:t>than</a:t>
            </a:r>
            <a:r>
              <a:rPr dirty="0" sz="2450" spc="3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39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hour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those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events?</a:t>
            </a:r>
            <a:endParaRPr sz="2450">
              <a:latin typeface="Times New Roman"/>
              <a:cs typeface="Times New Roman"/>
            </a:endParaRPr>
          </a:p>
          <a:p>
            <a:pPr algn="just" marL="309880" marR="5080" indent="-297815">
              <a:lnSpc>
                <a:spcPct val="101699"/>
              </a:lnSpc>
              <a:spcBef>
                <a:spcPts val="994"/>
              </a:spcBef>
              <a:buAutoNum type="arabicPeriod"/>
              <a:tabLst>
                <a:tab pos="310515" algn="l"/>
              </a:tabLst>
            </a:pP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accelerating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object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proper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of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less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than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3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hour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3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those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events?</a:t>
            </a:r>
            <a:r>
              <a:rPr dirty="0" sz="2450" spc="315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Explain.</a:t>
            </a:r>
            <a:r>
              <a:rPr dirty="0" sz="2450" spc="315">
                <a:latin typeface="Times New Roman"/>
                <a:cs typeface="Times New Roman"/>
              </a:rPr>
              <a:t>  </a:t>
            </a:r>
            <a:r>
              <a:rPr dirty="0" sz="2450" b="0" i="1">
                <a:latin typeface="Bookman Old Style"/>
                <a:cs typeface="Bookman Old Style"/>
              </a:rPr>
              <a:t>Hint:</a:t>
            </a:r>
            <a:r>
              <a:rPr dirty="0" sz="2450" spc="105" b="0" i="1">
                <a:latin typeface="Bookman Old Style"/>
                <a:cs typeface="Bookman Old Style"/>
              </a:rPr>
              <a:t>  </a:t>
            </a:r>
            <a:r>
              <a:rPr dirty="0" sz="2450" spc="-10">
                <a:latin typeface="Times New Roman"/>
                <a:cs typeface="Times New Roman"/>
              </a:rPr>
              <a:t>Think </a:t>
            </a:r>
            <a:r>
              <a:rPr dirty="0" sz="2450" spc="50">
                <a:latin typeface="Times New Roman"/>
                <a:cs typeface="Times New Roman"/>
              </a:rPr>
              <a:t>about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twin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paradox.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668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1.2.</a:t>
            </a:r>
            <a:r>
              <a:rPr dirty="0" sz="1200" spc="2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EINSTEIN’S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POSTULATES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DILATION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00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361950" algn="l"/>
                <a:tab pos="1124585" algn="l"/>
                <a:tab pos="2054225" algn="l"/>
                <a:tab pos="2441575" algn="l"/>
                <a:tab pos="3036570" algn="l"/>
                <a:tab pos="3472815" algn="l"/>
                <a:tab pos="4330065" algn="l"/>
                <a:tab pos="5302885" algn="l"/>
                <a:tab pos="5763895" algn="l"/>
                <a:tab pos="6423660" algn="l"/>
                <a:tab pos="6810375" algn="l"/>
                <a:tab pos="7239000" algn="l"/>
              </a:tabLst>
            </a:pPr>
            <a:r>
              <a:rPr dirty="0" spc="-50"/>
              <a:t>A</a:t>
            </a:r>
            <a:r>
              <a:rPr dirty="0"/>
              <a:t>	</a:t>
            </a:r>
            <a:r>
              <a:rPr dirty="0" spc="-10"/>
              <a:t>clock</a:t>
            </a:r>
            <a:r>
              <a:rPr dirty="0"/>
              <a:t>	</a:t>
            </a:r>
            <a:r>
              <a:rPr dirty="0" spc="-10"/>
              <a:t>sitting</a:t>
            </a:r>
            <a:r>
              <a:rPr dirty="0"/>
              <a:t>	</a:t>
            </a:r>
            <a:r>
              <a:rPr dirty="0" spc="90"/>
              <a:t>at</a:t>
            </a:r>
            <a:r>
              <a:rPr dirty="0"/>
              <a:t>	</a:t>
            </a:r>
            <a:r>
              <a:rPr dirty="0" spc="-20"/>
              <a:t>rest</a:t>
            </a:r>
            <a:r>
              <a:rPr dirty="0"/>
              <a:t>	</a:t>
            </a:r>
            <a:r>
              <a:rPr dirty="0" spc="-25"/>
              <a:t>on</a:t>
            </a:r>
            <a:r>
              <a:rPr dirty="0"/>
              <a:t>	</a:t>
            </a:r>
            <a:r>
              <a:rPr dirty="0" spc="60"/>
              <a:t>Earth</a:t>
            </a:r>
            <a:r>
              <a:rPr dirty="0"/>
              <a:t>	</a:t>
            </a:r>
            <a:r>
              <a:rPr dirty="0" spc="-10"/>
              <a:t>(which</a:t>
            </a:r>
            <a:r>
              <a:rPr dirty="0"/>
              <a:t>	</a:t>
            </a:r>
            <a:r>
              <a:rPr dirty="0" spc="-25"/>
              <a:t>we</a:t>
            </a:r>
            <a:r>
              <a:rPr dirty="0"/>
              <a:t>	</a:t>
            </a:r>
            <a:r>
              <a:rPr dirty="0" spc="-20"/>
              <a:t>take</a:t>
            </a:r>
            <a:r>
              <a:rPr dirty="0"/>
              <a:t>	</a:t>
            </a:r>
            <a:r>
              <a:rPr dirty="0" spc="-25"/>
              <a:t>to</a:t>
            </a:r>
            <a:r>
              <a:rPr dirty="0"/>
              <a:t>	</a:t>
            </a:r>
            <a:r>
              <a:rPr dirty="0" spc="-25"/>
              <a:t>be</a:t>
            </a:r>
            <a:r>
              <a:rPr dirty="0"/>
              <a:t>	</a:t>
            </a:r>
            <a:r>
              <a:rPr dirty="0" spc="-10"/>
              <a:t>inertial) </a:t>
            </a:r>
            <a:r>
              <a:rPr dirty="0"/>
              <a:t>measures</a:t>
            </a:r>
            <a:r>
              <a:rPr dirty="0" spc="45"/>
              <a:t> </a:t>
            </a:r>
            <a:r>
              <a:rPr dirty="0" spc="110"/>
              <a:t>that</a:t>
            </a:r>
            <a:r>
              <a:rPr dirty="0" spc="45"/>
              <a:t> </a:t>
            </a:r>
            <a:r>
              <a:rPr dirty="0"/>
              <a:t>an</a:t>
            </a:r>
            <a:r>
              <a:rPr dirty="0" spc="45"/>
              <a:t> </a:t>
            </a:r>
            <a:r>
              <a:rPr dirty="0"/>
              <a:t>hour</a:t>
            </a:r>
            <a:r>
              <a:rPr dirty="0" spc="45"/>
              <a:t> </a:t>
            </a:r>
            <a:r>
              <a:rPr dirty="0"/>
              <a:t>passes</a:t>
            </a:r>
            <a:r>
              <a:rPr dirty="0" spc="45"/>
              <a:t> </a:t>
            </a:r>
            <a:r>
              <a:rPr dirty="0"/>
              <a:t>between</a:t>
            </a:r>
            <a:r>
              <a:rPr dirty="0" spc="45"/>
              <a:t> </a:t>
            </a:r>
            <a:r>
              <a:rPr dirty="0"/>
              <a:t>two</a:t>
            </a:r>
            <a:r>
              <a:rPr dirty="0" spc="45"/>
              <a:t> </a:t>
            </a:r>
            <a:r>
              <a:rPr dirty="0" spc="-10"/>
              <a:t>events.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3191" y="2187599"/>
            <a:ext cx="8181975" cy="325056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09880" marR="5715" indent="-297815">
              <a:lnSpc>
                <a:spcPct val="101699"/>
              </a:lnSpc>
              <a:spcBef>
                <a:spcPts val="75"/>
              </a:spcBef>
              <a:buAutoNum type="arabicPeriod"/>
              <a:tabLst>
                <a:tab pos="310515" algn="l"/>
              </a:tabLst>
            </a:pP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3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inertial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reference</a:t>
            </a:r>
            <a:r>
              <a:rPr dirty="0" sz="2450" spc="3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measure</a:t>
            </a:r>
            <a:r>
              <a:rPr dirty="0" sz="2450" spc="3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less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 spc="75">
                <a:latin typeface="Times New Roman"/>
                <a:cs typeface="Times New Roman"/>
              </a:rPr>
              <a:t>than</a:t>
            </a:r>
            <a:r>
              <a:rPr dirty="0" sz="2450" spc="3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39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hour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those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events?</a:t>
            </a:r>
            <a:endParaRPr sz="2450">
              <a:latin typeface="Times New Roman"/>
              <a:cs typeface="Times New Roman"/>
            </a:endParaRPr>
          </a:p>
          <a:p>
            <a:pPr marL="298450">
              <a:lnSpc>
                <a:spcPct val="100000"/>
              </a:lnSpc>
              <a:spcBef>
                <a:spcPts val="1545"/>
              </a:spcBef>
              <a:tabLst>
                <a:tab pos="1907539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No</a:t>
            </a:r>
            <a:endParaRPr sz="2450">
              <a:latin typeface="Times New Roman"/>
              <a:cs typeface="Times New Roman"/>
            </a:endParaRPr>
          </a:p>
          <a:p>
            <a:pPr algn="just" marL="309880" marR="5080" indent="-297815">
              <a:lnSpc>
                <a:spcPct val="101699"/>
              </a:lnSpc>
              <a:spcBef>
                <a:spcPts val="1495"/>
              </a:spcBef>
              <a:buAutoNum type="arabicPeriod" startAt="2"/>
              <a:tabLst>
                <a:tab pos="310515" algn="l"/>
              </a:tabLst>
            </a:pP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accelerating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object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proper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of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less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than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3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hour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3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those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events?</a:t>
            </a:r>
            <a:r>
              <a:rPr dirty="0" sz="2450" spc="315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Explain.</a:t>
            </a:r>
            <a:r>
              <a:rPr dirty="0" sz="2450" spc="315">
                <a:latin typeface="Times New Roman"/>
                <a:cs typeface="Times New Roman"/>
              </a:rPr>
              <a:t>  </a:t>
            </a:r>
            <a:r>
              <a:rPr dirty="0" sz="2450" b="0" i="1">
                <a:latin typeface="Bookman Old Style"/>
                <a:cs typeface="Bookman Old Style"/>
              </a:rPr>
              <a:t>Hint:</a:t>
            </a:r>
            <a:r>
              <a:rPr dirty="0" sz="2450" spc="105" b="0" i="1">
                <a:latin typeface="Bookman Old Style"/>
                <a:cs typeface="Bookman Old Style"/>
              </a:rPr>
              <a:t>  </a:t>
            </a:r>
            <a:r>
              <a:rPr dirty="0" sz="2450" spc="-10">
                <a:latin typeface="Times New Roman"/>
                <a:cs typeface="Times New Roman"/>
              </a:rPr>
              <a:t>Think </a:t>
            </a:r>
            <a:r>
              <a:rPr dirty="0" sz="2450" spc="50">
                <a:latin typeface="Times New Roman"/>
                <a:cs typeface="Times New Roman"/>
              </a:rPr>
              <a:t>about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twin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paradox.</a:t>
            </a:r>
            <a:endParaRPr sz="2450">
              <a:latin typeface="Times New Roman"/>
              <a:cs typeface="Times New Roman"/>
            </a:endParaRPr>
          </a:p>
          <a:p>
            <a:pPr marL="298450">
              <a:lnSpc>
                <a:spcPct val="100000"/>
              </a:lnSpc>
              <a:spcBef>
                <a:spcPts val="1540"/>
              </a:spcBef>
              <a:tabLst>
                <a:tab pos="1907539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Yes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668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1.2.</a:t>
            </a:r>
            <a:r>
              <a:rPr dirty="0" sz="1200" spc="2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EINSTEIN’S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POSTULATES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DILATION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95"/>
              <a:t> </a:t>
            </a:r>
            <a:r>
              <a:rPr dirty="0"/>
              <a:t>rocket</a:t>
            </a:r>
            <a:r>
              <a:rPr dirty="0" spc="105"/>
              <a:t> </a:t>
            </a:r>
            <a:r>
              <a:rPr dirty="0" spc="-55"/>
              <a:t>flies</a:t>
            </a:r>
            <a:r>
              <a:rPr dirty="0" spc="105"/>
              <a:t> </a:t>
            </a:r>
            <a:r>
              <a:rPr dirty="0"/>
              <a:t>by</a:t>
            </a:r>
            <a:r>
              <a:rPr dirty="0" spc="105"/>
              <a:t> </a:t>
            </a:r>
            <a:r>
              <a:rPr dirty="0"/>
              <a:t>a</a:t>
            </a:r>
            <a:r>
              <a:rPr dirty="0" spc="105"/>
              <a:t> </a:t>
            </a:r>
            <a:r>
              <a:rPr dirty="0"/>
              <a:t>planet</a:t>
            </a:r>
            <a:r>
              <a:rPr dirty="0" spc="100"/>
              <a:t> </a:t>
            </a:r>
            <a:r>
              <a:rPr dirty="0" spc="114"/>
              <a:t>at</a:t>
            </a:r>
            <a:r>
              <a:rPr dirty="0" spc="105"/>
              <a:t> </a:t>
            </a:r>
            <a:r>
              <a:rPr dirty="0"/>
              <a:t>speed</a:t>
            </a:r>
            <a:r>
              <a:rPr dirty="0" spc="110"/>
              <a:t> </a:t>
            </a:r>
            <a:r>
              <a:rPr dirty="0"/>
              <a:t>0</a:t>
            </a:r>
            <a:r>
              <a:rPr dirty="0" b="0" i="1">
                <a:latin typeface="Bookman Old Style"/>
                <a:cs typeface="Bookman Old Style"/>
              </a:rPr>
              <a:t>.</a:t>
            </a:r>
            <a:r>
              <a:rPr dirty="0"/>
              <a:t>9</a:t>
            </a:r>
            <a:r>
              <a:rPr dirty="0" spc="105"/>
              <a:t> </a:t>
            </a:r>
            <a:r>
              <a:rPr dirty="0" b="0" i="1">
                <a:latin typeface="Bookman Old Style"/>
                <a:cs typeface="Bookman Old Style"/>
              </a:rPr>
              <a:t>c</a:t>
            </a:r>
            <a:r>
              <a:rPr dirty="0"/>
              <a:t>.</a:t>
            </a:r>
            <a:r>
              <a:rPr dirty="0" spc="405"/>
              <a:t> </a:t>
            </a:r>
            <a:r>
              <a:rPr dirty="0"/>
              <a:t>Isabella</a:t>
            </a:r>
            <a:r>
              <a:rPr dirty="0" spc="105"/>
              <a:t> </a:t>
            </a:r>
            <a:r>
              <a:rPr dirty="0"/>
              <a:t>is</a:t>
            </a:r>
            <a:r>
              <a:rPr dirty="0" spc="105"/>
              <a:t> </a:t>
            </a:r>
            <a:r>
              <a:rPr dirty="0"/>
              <a:t>in</a:t>
            </a:r>
            <a:r>
              <a:rPr dirty="0" spc="105"/>
              <a:t> </a:t>
            </a:r>
            <a:r>
              <a:rPr dirty="0"/>
              <a:t>the</a:t>
            </a:r>
            <a:r>
              <a:rPr dirty="0" spc="105"/>
              <a:t> </a:t>
            </a:r>
            <a:r>
              <a:rPr dirty="0" spc="-10"/>
              <a:t>rocket </a:t>
            </a:r>
            <a:r>
              <a:rPr dirty="0"/>
              <a:t>and</a:t>
            </a:r>
            <a:r>
              <a:rPr dirty="0" spc="20"/>
              <a:t> </a:t>
            </a:r>
            <a:r>
              <a:rPr dirty="0"/>
              <a:t>throws</a:t>
            </a:r>
            <a:r>
              <a:rPr dirty="0" spc="20"/>
              <a:t> </a:t>
            </a:r>
            <a:r>
              <a:rPr dirty="0"/>
              <a:t>a</a:t>
            </a:r>
            <a:r>
              <a:rPr dirty="0" spc="15"/>
              <a:t> </a:t>
            </a:r>
            <a:r>
              <a:rPr dirty="0"/>
              <a:t>ball</a:t>
            </a:r>
            <a:r>
              <a:rPr dirty="0" spc="20"/>
              <a:t> </a:t>
            </a:r>
            <a:r>
              <a:rPr dirty="0" spc="-10"/>
              <a:t>forward</a:t>
            </a:r>
            <a:r>
              <a:rPr dirty="0" spc="20"/>
              <a:t> </a:t>
            </a:r>
            <a:r>
              <a:rPr dirty="0"/>
              <a:t>(in</a:t>
            </a:r>
            <a:r>
              <a:rPr dirty="0" spc="20"/>
              <a:t> </a:t>
            </a:r>
            <a:r>
              <a:rPr dirty="0"/>
              <a:t>the</a:t>
            </a:r>
            <a:r>
              <a:rPr dirty="0" spc="20"/>
              <a:t> </a:t>
            </a:r>
            <a:r>
              <a:rPr dirty="0"/>
              <a:t>direction</a:t>
            </a:r>
            <a:r>
              <a:rPr dirty="0" spc="20"/>
              <a:t> </a:t>
            </a:r>
            <a:r>
              <a:rPr dirty="0" spc="-35"/>
              <a:t>of</a:t>
            </a:r>
            <a:r>
              <a:rPr dirty="0" spc="15"/>
              <a:t> </a:t>
            </a:r>
            <a:r>
              <a:rPr dirty="0"/>
              <a:t>the</a:t>
            </a:r>
            <a:r>
              <a:rPr dirty="0" spc="20"/>
              <a:t> </a:t>
            </a:r>
            <a:r>
              <a:rPr dirty="0" spc="-35"/>
              <a:t>rocket’s</a:t>
            </a:r>
            <a:r>
              <a:rPr dirty="0" spc="20"/>
              <a:t> </a:t>
            </a:r>
            <a:r>
              <a:rPr dirty="0" spc="-10"/>
              <a:t>motion) </a:t>
            </a:r>
            <a:r>
              <a:rPr dirty="0" spc="114"/>
              <a:t>at</a:t>
            </a:r>
            <a:r>
              <a:rPr dirty="0" spc="-40"/>
              <a:t> </a:t>
            </a:r>
            <a:r>
              <a:rPr dirty="0" spc="-85"/>
              <a:t>20</a:t>
            </a:r>
            <a:r>
              <a:rPr dirty="0" spc="-35"/>
              <a:t> </a:t>
            </a:r>
            <a:r>
              <a:rPr dirty="0" spc="125"/>
              <a:t>m/s</a:t>
            </a:r>
            <a:r>
              <a:rPr dirty="0" spc="-35"/>
              <a:t> </a:t>
            </a:r>
            <a:r>
              <a:rPr dirty="0"/>
              <a:t>(relative</a:t>
            </a:r>
            <a:r>
              <a:rPr dirty="0" spc="-35"/>
              <a:t> </a:t>
            </a:r>
            <a:r>
              <a:rPr dirty="0"/>
              <a:t>to</a:t>
            </a:r>
            <a:r>
              <a:rPr dirty="0" spc="-40"/>
              <a:t> </a:t>
            </a:r>
            <a:r>
              <a:rPr dirty="0"/>
              <a:t>the</a:t>
            </a:r>
            <a:r>
              <a:rPr dirty="0" spc="-35"/>
              <a:t> </a:t>
            </a:r>
            <a:r>
              <a:rPr dirty="0"/>
              <a:t>rocket,</a:t>
            </a:r>
            <a:r>
              <a:rPr dirty="0" spc="5"/>
              <a:t> </a:t>
            </a:r>
            <a:r>
              <a:rPr dirty="0"/>
              <a:t>as</a:t>
            </a:r>
            <a:r>
              <a:rPr dirty="0" spc="-40"/>
              <a:t> </a:t>
            </a:r>
            <a:r>
              <a:rPr dirty="0"/>
              <a:t>measured</a:t>
            </a:r>
            <a:r>
              <a:rPr dirty="0" spc="-35"/>
              <a:t> </a:t>
            </a:r>
            <a:r>
              <a:rPr dirty="0"/>
              <a:t>in</a:t>
            </a:r>
            <a:r>
              <a:rPr dirty="0" spc="-40"/>
              <a:t> </a:t>
            </a:r>
            <a:r>
              <a:rPr dirty="0"/>
              <a:t>the</a:t>
            </a:r>
            <a:r>
              <a:rPr dirty="0" spc="-35"/>
              <a:t> </a:t>
            </a:r>
            <a:r>
              <a:rPr dirty="0" spc="-10"/>
              <a:t>rocket</a:t>
            </a:r>
            <a:r>
              <a:rPr dirty="0" spc="-35"/>
              <a:t> </a:t>
            </a:r>
            <a:r>
              <a:rPr dirty="0" spc="-10"/>
              <a:t>frame). </a:t>
            </a:r>
            <a:r>
              <a:rPr dirty="0"/>
              <a:t>Which</a:t>
            </a:r>
            <a:r>
              <a:rPr dirty="0" spc="-10"/>
              <a:t> </a:t>
            </a:r>
            <a:r>
              <a:rPr dirty="0" spc="-50"/>
              <a:t>of</a:t>
            </a:r>
            <a:r>
              <a:rPr dirty="0" spc="-10"/>
              <a:t> </a:t>
            </a:r>
            <a:r>
              <a:rPr dirty="0"/>
              <a:t>the</a:t>
            </a:r>
            <a:r>
              <a:rPr dirty="0" spc="-5"/>
              <a:t> </a:t>
            </a:r>
            <a:r>
              <a:rPr dirty="0" spc="-85"/>
              <a:t>following</a:t>
            </a:r>
            <a:r>
              <a:rPr dirty="0" spc="-10"/>
              <a:t> describes </a:t>
            </a:r>
            <a:r>
              <a:rPr dirty="0"/>
              <a:t>the</a:t>
            </a:r>
            <a:r>
              <a:rPr dirty="0" spc="-5"/>
              <a:t> </a:t>
            </a:r>
            <a:r>
              <a:rPr dirty="0"/>
              <a:t>speed</a:t>
            </a:r>
            <a:r>
              <a:rPr dirty="0" spc="-10"/>
              <a:t> </a:t>
            </a:r>
            <a:r>
              <a:rPr dirty="0" spc="-50"/>
              <a:t>of</a:t>
            </a:r>
            <a:r>
              <a:rPr dirty="0" spc="-10"/>
              <a:t> </a:t>
            </a:r>
            <a:r>
              <a:rPr dirty="0"/>
              <a:t>the</a:t>
            </a:r>
            <a:r>
              <a:rPr dirty="0" spc="-5"/>
              <a:t> </a:t>
            </a:r>
            <a:r>
              <a:rPr dirty="0"/>
              <a:t>ball</a:t>
            </a:r>
            <a:r>
              <a:rPr dirty="0" spc="-10"/>
              <a:t> </a:t>
            </a:r>
            <a:r>
              <a:rPr dirty="0"/>
              <a:t>as</a:t>
            </a:r>
            <a:r>
              <a:rPr dirty="0" spc="-10"/>
              <a:t> measured </a:t>
            </a:r>
            <a:r>
              <a:rPr dirty="0"/>
              <a:t>in</a:t>
            </a:r>
            <a:r>
              <a:rPr dirty="0" spc="110"/>
              <a:t> </a:t>
            </a:r>
            <a:r>
              <a:rPr dirty="0"/>
              <a:t>the</a:t>
            </a:r>
            <a:r>
              <a:rPr dirty="0" spc="114"/>
              <a:t> </a:t>
            </a:r>
            <a:r>
              <a:rPr dirty="0"/>
              <a:t>planet</a:t>
            </a:r>
            <a:r>
              <a:rPr dirty="0" spc="120"/>
              <a:t> </a:t>
            </a:r>
            <a:r>
              <a:rPr dirty="0"/>
              <a:t>frame?</a:t>
            </a:r>
            <a:r>
              <a:rPr dirty="0" spc="365"/>
              <a:t> </a:t>
            </a:r>
            <a:r>
              <a:rPr dirty="0"/>
              <a:t>(Choose</a:t>
            </a:r>
            <a:r>
              <a:rPr dirty="0" spc="12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93915" y="3180783"/>
            <a:ext cx="2979420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08940" indent="-371475">
              <a:lnSpc>
                <a:spcPct val="100000"/>
              </a:lnSpc>
              <a:spcBef>
                <a:spcPts val="1140"/>
              </a:spcBef>
              <a:buFont typeface="Times New Roman"/>
              <a:buAutoNum type="alphaUcPeriod"/>
              <a:tabLst>
                <a:tab pos="409575" algn="l"/>
              </a:tabLst>
            </a:pPr>
            <a:r>
              <a:rPr dirty="0" sz="2450" spc="-275" b="0" i="1">
                <a:latin typeface="Bookman Old Style"/>
                <a:cs typeface="Bookman Old Style"/>
              </a:rPr>
              <a:t>v</a:t>
            </a:r>
            <a:r>
              <a:rPr dirty="0" baseline="-16260" sz="3075" spc="-412" b="0" i="1">
                <a:latin typeface="Bookman Old Style"/>
                <a:cs typeface="Bookman Old Style"/>
              </a:rPr>
              <a:t>b</a:t>
            </a:r>
            <a:r>
              <a:rPr dirty="0" baseline="-16260" sz="3075" spc="179" b="0" i="1">
                <a:latin typeface="Bookman Old Style"/>
                <a:cs typeface="Bookman Old Style"/>
              </a:rPr>
              <a:t> </a:t>
            </a:r>
            <a:r>
              <a:rPr dirty="0" sz="2450" spc="409" b="0" i="1">
                <a:latin typeface="Bookman Old Style"/>
                <a:cs typeface="Bookman Old Style"/>
              </a:rPr>
              <a:t>&lt;</a:t>
            </a:r>
            <a:r>
              <a:rPr dirty="0" sz="2450" spc="-18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20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125">
                <a:latin typeface="Times New Roman"/>
                <a:cs typeface="Times New Roman"/>
              </a:rPr>
              <a:t>m/s</a:t>
            </a:r>
            <a:r>
              <a:rPr dirty="0" sz="2450" spc="-12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0</a:t>
            </a:r>
            <a:r>
              <a:rPr dirty="0" sz="2450" spc="-10" b="0" i="1">
                <a:latin typeface="Bookman Old Style"/>
                <a:cs typeface="Bookman Old Style"/>
              </a:rPr>
              <a:t>.</a:t>
            </a:r>
            <a:r>
              <a:rPr dirty="0" sz="2450" spc="-10">
                <a:latin typeface="Times New Roman"/>
                <a:cs typeface="Times New Roman"/>
              </a:rPr>
              <a:t>9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50" b="0" i="1">
                <a:latin typeface="Bookman Old Style"/>
                <a:cs typeface="Bookman Old Style"/>
              </a:rPr>
              <a:t>c</a:t>
            </a:r>
            <a:endParaRPr sz="2450">
              <a:latin typeface="Bookman Old Style"/>
              <a:cs typeface="Bookman Old Style"/>
            </a:endParaRPr>
          </a:p>
          <a:p>
            <a:pPr marL="408940" indent="-35941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09575" algn="l"/>
              </a:tabLst>
            </a:pPr>
            <a:r>
              <a:rPr dirty="0" sz="2450" spc="-275" b="0" i="1">
                <a:latin typeface="Bookman Old Style"/>
                <a:cs typeface="Bookman Old Style"/>
              </a:rPr>
              <a:t>v</a:t>
            </a:r>
            <a:r>
              <a:rPr dirty="0" baseline="-16260" sz="3075" spc="-412" b="0" i="1">
                <a:latin typeface="Bookman Old Style"/>
                <a:cs typeface="Bookman Old Style"/>
              </a:rPr>
              <a:t>b</a:t>
            </a:r>
            <a:r>
              <a:rPr dirty="0" baseline="-16260" sz="3075" spc="179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20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125">
                <a:latin typeface="Times New Roman"/>
                <a:cs typeface="Times New Roman"/>
              </a:rPr>
              <a:t>m/s</a:t>
            </a:r>
            <a:r>
              <a:rPr dirty="0" sz="2450" spc="-12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0</a:t>
            </a:r>
            <a:r>
              <a:rPr dirty="0" sz="2450" spc="-10" b="0" i="1">
                <a:latin typeface="Bookman Old Style"/>
                <a:cs typeface="Bookman Old Style"/>
              </a:rPr>
              <a:t>.</a:t>
            </a:r>
            <a:r>
              <a:rPr dirty="0" sz="2450" spc="-10">
                <a:latin typeface="Times New Roman"/>
                <a:cs typeface="Times New Roman"/>
              </a:rPr>
              <a:t>9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50" b="0" i="1">
                <a:latin typeface="Bookman Old Style"/>
                <a:cs typeface="Bookman Old Style"/>
              </a:rPr>
              <a:t>c</a:t>
            </a:r>
            <a:endParaRPr sz="2450">
              <a:latin typeface="Bookman Old Style"/>
              <a:cs typeface="Bookman Old Style"/>
            </a:endParaRPr>
          </a:p>
          <a:p>
            <a:pPr marL="408940" indent="-36385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09575" algn="l"/>
              </a:tabLst>
            </a:pPr>
            <a:r>
              <a:rPr dirty="0" sz="2450" spc="-275" b="0" i="1">
                <a:latin typeface="Bookman Old Style"/>
                <a:cs typeface="Bookman Old Style"/>
              </a:rPr>
              <a:t>v</a:t>
            </a:r>
            <a:r>
              <a:rPr dirty="0" baseline="-16260" sz="3075" spc="-412" b="0" i="1">
                <a:latin typeface="Bookman Old Style"/>
                <a:cs typeface="Bookman Old Style"/>
              </a:rPr>
              <a:t>b</a:t>
            </a:r>
            <a:r>
              <a:rPr dirty="0" baseline="-16260" sz="3075" spc="179" b="0" i="1">
                <a:latin typeface="Bookman Old Style"/>
                <a:cs typeface="Bookman Old Style"/>
              </a:rPr>
              <a:t> </a:t>
            </a:r>
            <a:r>
              <a:rPr dirty="0" sz="2450" spc="409" b="0" i="1">
                <a:latin typeface="Bookman Old Style"/>
                <a:cs typeface="Bookman Old Style"/>
              </a:rPr>
              <a:t>&gt;</a:t>
            </a:r>
            <a:r>
              <a:rPr dirty="0" sz="2450" spc="-18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20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125">
                <a:latin typeface="Times New Roman"/>
                <a:cs typeface="Times New Roman"/>
              </a:rPr>
              <a:t>m/s</a:t>
            </a:r>
            <a:r>
              <a:rPr dirty="0" sz="2450" spc="-12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0</a:t>
            </a:r>
            <a:r>
              <a:rPr dirty="0" sz="2450" spc="-10" b="0" i="1">
                <a:latin typeface="Bookman Old Style"/>
                <a:cs typeface="Bookman Old Style"/>
              </a:rPr>
              <a:t>.</a:t>
            </a:r>
            <a:r>
              <a:rPr dirty="0" sz="2450" spc="-10">
                <a:latin typeface="Times New Roman"/>
                <a:cs typeface="Times New Roman"/>
              </a:rPr>
              <a:t>9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50" b="0" i="1">
                <a:latin typeface="Bookman Old Style"/>
                <a:cs typeface="Bookman Old Style"/>
              </a:rPr>
              <a:t>c</a:t>
            </a:r>
            <a:endParaRPr sz="2450">
              <a:latin typeface="Bookman Old Style"/>
              <a:cs typeface="Bookman Old Styl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0679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1.1.</a:t>
            </a:r>
            <a:r>
              <a:rPr dirty="0" sz="1200" spc="19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GALILEAN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RELATIVITY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00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35"/>
              <a:t>You</a:t>
            </a:r>
            <a:r>
              <a:rPr dirty="0" spc="70"/>
              <a:t> </a:t>
            </a:r>
            <a:r>
              <a:rPr dirty="0"/>
              <a:t>are</a:t>
            </a:r>
            <a:r>
              <a:rPr dirty="0" spc="60"/>
              <a:t> </a:t>
            </a:r>
            <a:r>
              <a:rPr dirty="0"/>
              <a:t>inside</a:t>
            </a:r>
            <a:r>
              <a:rPr dirty="0" spc="65"/>
              <a:t> </a:t>
            </a:r>
            <a:r>
              <a:rPr dirty="0"/>
              <a:t>a</a:t>
            </a:r>
            <a:r>
              <a:rPr dirty="0" spc="70"/>
              <a:t> </a:t>
            </a:r>
            <a:r>
              <a:rPr dirty="0"/>
              <a:t>train.</a:t>
            </a:r>
            <a:r>
              <a:rPr dirty="0" spc="320"/>
              <a:t> </a:t>
            </a:r>
            <a:r>
              <a:rPr dirty="0" spc="-35"/>
              <a:t>You</a:t>
            </a:r>
            <a:r>
              <a:rPr dirty="0" spc="70"/>
              <a:t> </a:t>
            </a:r>
            <a:r>
              <a:rPr dirty="0"/>
              <a:t>cannot</a:t>
            </a:r>
            <a:r>
              <a:rPr dirty="0" spc="60"/>
              <a:t> </a:t>
            </a:r>
            <a:r>
              <a:rPr dirty="0"/>
              <a:t>look</a:t>
            </a:r>
            <a:r>
              <a:rPr dirty="0" spc="70"/>
              <a:t> </a:t>
            </a:r>
            <a:r>
              <a:rPr dirty="0"/>
              <a:t>out</a:t>
            </a:r>
            <a:r>
              <a:rPr dirty="0" spc="65"/>
              <a:t> </a:t>
            </a:r>
            <a:r>
              <a:rPr dirty="0"/>
              <a:t>a</a:t>
            </a:r>
            <a:r>
              <a:rPr dirty="0" spc="70"/>
              <a:t> </a:t>
            </a:r>
            <a:r>
              <a:rPr dirty="0" spc="-35"/>
              <a:t>window</a:t>
            </a:r>
            <a:r>
              <a:rPr dirty="0" spc="65"/>
              <a:t> </a:t>
            </a:r>
            <a:r>
              <a:rPr dirty="0"/>
              <a:t>or</a:t>
            </a:r>
            <a:r>
              <a:rPr dirty="0" spc="65"/>
              <a:t> </a:t>
            </a:r>
            <a:r>
              <a:rPr dirty="0" spc="-10"/>
              <a:t>commu- </a:t>
            </a:r>
            <a:r>
              <a:rPr dirty="0"/>
              <a:t>nicate</a:t>
            </a:r>
            <a:r>
              <a:rPr dirty="0" spc="85"/>
              <a:t> </a:t>
            </a:r>
            <a:r>
              <a:rPr dirty="0"/>
              <a:t>with</a:t>
            </a:r>
            <a:r>
              <a:rPr dirty="0" spc="85"/>
              <a:t> </a:t>
            </a:r>
            <a:r>
              <a:rPr dirty="0"/>
              <a:t>the</a:t>
            </a:r>
            <a:r>
              <a:rPr dirty="0" spc="85"/>
              <a:t> </a:t>
            </a:r>
            <a:r>
              <a:rPr dirty="0"/>
              <a:t>outside</a:t>
            </a:r>
            <a:r>
              <a:rPr dirty="0" spc="80"/>
              <a:t> </a:t>
            </a:r>
            <a:r>
              <a:rPr dirty="0"/>
              <a:t>world</a:t>
            </a:r>
            <a:r>
              <a:rPr dirty="0" spc="90"/>
              <a:t> </a:t>
            </a:r>
            <a:r>
              <a:rPr dirty="0"/>
              <a:t>in</a:t>
            </a:r>
            <a:r>
              <a:rPr dirty="0" spc="85"/>
              <a:t> </a:t>
            </a:r>
            <a:r>
              <a:rPr dirty="0"/>
              <a:t>any</a:t>
            </a:r>
            <a:r>
              <a:rPr dirty="0" spc="85"/>
              <a:t> </a:t>
            </a:r>
            <a:r>
              <a:rPr dirty="0"/>
              <a:t>way.</a:t>
            </a:r>
            <a:r>
              <a:rPr dirty="0" spc="360"/>
              <a:t> </a:t>
            </a:r>
            <a:r>
              <a:rPr dirty="0"/>
              <a:t>Which</a:t>
            </a:r>
            <a:r>
              <a:rPr dirty="0" spc="85"/>
              <a:t> </a:t>
            </a:r>
            <a:r>
              <a:rPr dirty="0"/>
              <a:t>of</a:t>
            </a:r>
            <a:r>
              <a:rPr dirty="0" spc="85"/>
              <a:t> </a:t>
            </a:r>
            <a:r>
              <a:rPr dirty="0"/>
              <a:t>the</a:t>
            </a:r>
            <a:r>
              <a:rPr dirty="0" spc="85"/>
              <a:t> </a:t>
            </a:r>
            <a:r>
              <a:rPr dirty="0" spc="-55"/>
              <a:t>following </a:t>
            </a:r>
            <a:r>
              <a:rPr dirty="0"/>
              <a:t>could</a:t>
            </a:r>
            <a:r>
              <a:rPr dirty="0" spc="60"/>
              <a:t> </a:t>
            </a:r>
            <a:r>
              <a:rPr dirty="0"/>
              <a:t>you</a:t>
            </a:r>
            <a:r>
              <a:rPr dirty="0" spc="60"/>
              <a:t> </a:t>
            </a:r>
            <a:r>
              <a:rPr dirty="0"/>
              <a:t>detect?</a:t>
            </a:r>
            <a:r>
              <a:rPr dirty="0" spc="290"/>
              <a:t> </a:t>
            </a:r>
            <a:r>
              <a:rPr dirty="0"/>
              <a:t>(Choose</a:t>
            </a:r>
            <a:r>
              <a:rPr dirty="0" spc="60"/>
              <a:t> </a:t>
            </a:r>
            <a:r>
              <a:rPr dirty="0"/>
              <a:t>all</a:t>
            </a:r>
            <a:r>
              <a:rPr dirty="0" spc="55"/>
              <a:t> </a:t>
            </a:r>
            <a:r>
              <a:rPr dirty="0" spc="110"/>
              <a:t>that</a:t>
            </a:r>
            <a:r>
              <a:rPr dirty="0" spc="6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421615"/>
            <a:ext cx="5807075" cy="306260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7985" indent="-372110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862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engineer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slams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brakes.</a:t>
            </a:r>
            <a:endParaRPr sz="2450">
              <a:latin typeface="Times New Roman"/>
              <a:cs typeface="Times New Roman"/>
            </a:endParaRPr>
          </a:p>
          <a:p>
            <a:pPr marL="387985" indent="-36004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862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train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bouncing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up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down.</a:t>
            </a:r>
            <a:endParaRPr sz="2450">
              <a:latin typeface="Times New Roman"/>
              <a:cs typeface="Times New Roman"/>
            </a:endParaRPr>
          </a:p>
          <a:p>
            <a:pPr marL="387985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862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train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moving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forward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at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200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mph.</a:t>
            </a:r>
            <a:endParaRPr sz="2450">
              <a:latin typeface="Times New Roman"/>
              <a:cs typeface="Times New Roman"/>
            </a:endParaRPr>
          </a:p>
          <a:p>
            <a:pPr marL="387985" indent="-37592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862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train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moving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backward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at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200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mph.</a:t>
            </a:r>
            <a:endParaRPr sz="2450">
              <a:latin typeface="Times New Roman"/>
              <a:cs typeface="Times New Roman"/>
            </a:endParaRPr>
          </a:p>
          <a:p>
            <a:pPr marL="387985" indent="-35179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862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track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circular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rather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straight.</a:t>
            </a:r>
            <a:endParaRPr sz="2450">
              <a:latin typeface="Times New Roman"/>
              <a:cs typeface="Times New Roman"/>
            </a:endParaRPr>
          </a:p>
          <a:p>
            <a:pPr marL="387985" indent="-34353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862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train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moving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downhill.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668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1.2.</a:t>
            </a:r>
            <a:r>
              <a:rPr dirty="0" sz="1200" spc="2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EINSTEIN’S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POSTULATES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DILATION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95"/>
              <a:t> </a:t>
            </a:r>
            <a:r>
              <a:rPr dirty="0"/>
              <a:t>rocket</a:t>
            </a:r>
            <a:r>
              <a:rPr dirty="0" spc="105"/>
              <a:t> </a:t>
            </a:r>
            <a:r>
              <a:rPr dirty="0" spc="-55"/>
              <a:t>flies</a:t>
            </a:r>
            <a:r>
              <a:rPr dirty="0" spc="105"/>
              <a:t> </a:t>
            </a:r>
            <a:r>
              <a:rPr dirty="0"/>
              <a:t>by</a:t>
            </a:r>
            <a:r>
              <a:rPr dirty="0" spc="105"/>
              <a:t> </a:t>
            </a:r>
            <a:r>
              <a:rPr dirty="0"/>
              <a:t>a</a:t>
            </a:r>
            <a:r>
              <a:rPr dirty="0" spc="105"/>
              <a:t> </a:t>
            </a:r>
            <a:r>
              <a:rPr dirty="0"/>
              <a:t>planet</a:t>
            </a:r>
            <a:r>
              <a:rPr dirty="0" spc="100"/>
              <a:t> </a:t>
            </a:r>
            <a:r>
              <a:rPr dirty="0" spc="114"/>
              <a:t>at</a:t>
            </a:r>
            <a:r>
              <a:rPr dirty="0" spc="105"/>
              <a:t> </a:t>
            </a:r>
            <a:r>
              <a:rPr dirty="0"/>
              <a:t>speed</a:t>
            </a:r>
            <a:r>
              <a:rPr dirty="0" spc="110"/>
              <a:t> </a:t>
            </a:r>
            <a:r>
              <a:rPr dirty="0"/>
              <a:t>0</a:t>
            </a:r>
            <a:r>
              <a:rPr dirty="0" b="0" i="1">
                <a:latin typeface="Bookman Old Style"/>
                <a:cs typeface="Bookman Old Style"/>
              </a:rPr>
              <a:t>.</a:t>
            </a:r>
            <a:r>
              <a:rPr dirty="0"/>
              <a:t>9</a:t>
            </a:r>
            <a:r>
              <a:rPr dirty="0" spc="105"/>
              <a:t> </a:t>
            </a:r>
            <a:r>
              <a:rPr dirty="0" b="0" i="1">
                <a:latin typeface="Bookman Old Style"/>
                <a:cs typeface="Bookman Old Style"/>
              </a:rPr>
              <a:t>c</a:t>
            </a:r>
            <a:r>
              <a:rPr dirty="0"/>
              <a:t>.</a:t>
            </a:r>
            <a:r>
              <a:rPr dirty="0" spc="405"/>
              <a:t> </a:t>
            </a:r>
            <a:r>
              <a:rPr dirty="0"/>
              <a:t>Isabella</a:t>
            </a:r>
            <a:r>
              <a:rPr dirty="0" spc="105"/>
              <a:t> </a:t>
            </a:r>
            <a:r>
              <a:rPr dirty="0"/>
              <a:t>is</a:t>
            </a:r>
            <a:r>
              <a:rPr dirty="0" spc="105"/>
              <a:t> </a:t>
            </a:r>
            <a:r>
              <a:rPr dirty="0"/>
              <a:t>in</a:t>
            </a:r>
            <a:r>
              <a:rPr dirty="0" spc="105"/>
              <a:t> </a:t>
            </a:r>
            <a:r>
              <a:rPr dirty="0"/>
              <a:t>the</a:t>
            </a:r>
            <a:r>
              <a:rPr dirty="0" spc="105"/>
              <a:t> </a:t>
            </a:r>
            <a:r>
              <a:rPr dirty="0" spc="-10"/>
              <a:t>rocket </a:t>
            </a:r>
            <a:r>
              <a:rPr dirty="0"/>
              <a:t>and</a:t>
            </a:r>
            <a:r>
              <a:rPr dirty="0" spc="20"/>
              <a:t> </a:t>
            </a:r>
            <a:r>
              <a:rPr dirty="0"/>
              <a:t>throws</a:t>
            </a:r>
            <a:r>
              <a:rPr dirty="0" spc="20"/>
              <a:t> </a:t>
            </a:r>
            <a:r>
              <a:rPr dirty="0"/>
              <a:t>a</a:t>
            </a:r>
            <a:r>
              <a:rPr dirty="0" spc="15"/>
              <a:t> </a:t>
            </a:r>
            <a:r>
              <a:rPr dirty="0"/>
              <a:t>ball</a:t>
            </a:r>
            <a:r>
              <a:rPr dirty="0" spc="20"/>
              <a:t> </a:t>
            </a:r>
            <a:r>
              <a:rPr dirty="0" spc="-10"/>
              <a:t>forward</a:t>
            </a:r>
            <a:r>
              <a:rPr dirty="0" spc="20"/>
              <a:t> </a:t>
            </a:r>
            <a:r>
              <a:rPr dirty="0"/>
              <a:t>(in</a:t>
            </a:r>
            <a:r>
              <a:rPr dirty="0" spc="20"/>
              <a:t> </a:t>
            </a:r>
            <a:r>
              <a:rPr dirty="0"/>
              <a:t>the</a:t>
            </a:r>
            <a:r>
              <a:rPr dirty="0" spc="20"/>
              <a:t> </a:t>
            </a:r>
            <a:r>
              <a:rPr dirty="0"/>
              <a:t>direction</a:t>
            </a:r>
            <a:r>
              <a:rPr dirty="0" spc="20"/>
              <a:t> </a:t>
            </a:r>
            <a:r>
              <a:rPr dirty="0" spc="-35"/>
              <a:t>of</a:t>
            </a:r>
            <a:r>
              <a:rPr dirty="0" spc="15"/>
              <a:t> </a:t>
            </a:r>
            <a:r>
              <a:rPr dirty="0"/>
              <a:t>the</a:t>
            </a:r>
            <a:r>
              <a:rPr dirty="0" spc="20"/>
              <a:t> </a:t>
            </a:r>
            <a:r>
              <a:rPr dirty="0" spc="-35"/>
              <a:t>rocket’s</a:t>
            </a:r>
            <a:r>
              <a:rPr dirty="0" spc="20"/>
              <a:t> </a:t>
            </a:r>
            <a:r>
              <a:rPr dirty="0" spc="-10"/>
              <a:t>motion) </a:t>
            </a:r>
            <a:r>
              <a:rPr dirty="0" spc="114"/>
              <a:t>at</a:t>
            </a:r>
            <a:r>
              <a:rPr dirty="0" spc="-40"/>
              <a:t> </a:t>
            </a:r>
            <a:r>
              <a:rPr dirty="0" spc="-85"/>
              <a:t>20</a:t>
            </a:r>
            <a:r>
              <a:rPr dirty="0" spc="-35"/>
              <a:t> </a:t>
            </a:r>
            <a:r>
              <a:rPr dirty="0" spc="125"/>
              <a:t>m/s</a:t>
            </a:r>
            <a:r>
              <a:rPr dirty="0" spc="-35"/>
              <a:t> </a:t>
            </a:r>
            <a:r>
              <a:rPr dirty="0"/>
              <a:t>(relative</a:t>
            </a:r>
            <a:r>
              <a:rPr dirty="0" spc="-35"/>
              <a:t> </a:t>
            </a:r>
            <a:r>
              <a:rPr dirty="0"/>
              <a:t>to</a:t>
            </a:r>
            <a:r>
              <a:rPr dirty="0" spc="-40"/>
              <a:t> </a:t>
            </a:r>
            <a:r>
              <a:rPr dirty="0"/>
              <a:t>the</a:t>
            </a:r>
            <a:r>
              <a:rPr dirty="0" spc="-35"/>
              <a:t> </a:t>
            </a:r>
            <a:r>
              <a:rPr dirty="0"/>
              <a:t>rocket,</a:t>
            </a:r>
            <a:r>
              <a:rPr dirty="0" spc="5"/>
              <a:t> </a:t>
            </a:r>
            <a:r>
              <a:rPr dirty="0"/>
              <a:t>as</a:t>
            </a:r>
            <a:r>
              <a:rPr dirty="0" spc="-40"/>
              <a:t> </a:t>
            </a:r>
            <a:r>
              <a:rPr dirty="0"/>
              <a:t>measured</a:t>
            </a:r>
            <a:r>
              <a:rPr dirty="0" spc="-35"/>
              <a:t> </a:t>
            </a:r>
            <a:r>
              <a:rPr dirty="0"/>
              <a:t>in</a:t>
            </a:r>
            <a:r>
              <a:rPr dirty="0" spc="-40"/>
              <a:t> </a:t>
            </a:r>
            <a:r>
              <a:rPr dirty="0"/>
              <a:t>the</a:t>
            </a:r>
            <a:r>
              <a:rPr dirty="0" spc="-35"/>
              <a:t> </a:t>
            </a:r>
            <a:r>
              <a:rPr dirty="0" spc="-10"/>
              <a:t>rocket</a:t>
            </a:r>
            <a:r>
              <a:rPr dirty="0" spc="-35"/>
              <a:t> </a:t>
            </a:r>
            <a:r>
              <a:rPr dirty="0" spc="-10"/>
              <a:t>frame). </a:t>
            </a:r>
            <a:r>
              <a:rPr dirty="0"/>
              <a:t>Which</a:t>
            </a:r>
            <a:r>
              <a:rPr dirty="0" spc="-10"/>
              <a:t> </a:t>
            </a:r>
            <a:r>
              <a:rPr dirty="0" spc="-50"/>
              <a:t>of</a:t>
            </a:r>
            <a:r>
              <a:rPr dirty="0" spc="-10"/>
              <a:t> </a:t>
            </a:r>
            <a:r>
              <a:rPr dirty="0"/>
              <a:t>the</a:t>
            </a:r>
            <a:r>
              <a:rPr dirty="0" spc="-5"/>
              <a:t> </a:t>
            </a:r>
            <a:r>
              <a:rPr dirty="0" spc="-85"/>
              <a:t>following</a:t>
            </a:r>
            <a:r>
              <a:rPr dirty="0" spc="-10"/>
              <a:t> describes </a:t>
            </a:r>
            <a:r>
              <a:rPr dirty="0"/>
              <a:t>the</a:t>
            </a:r>
            <a:r>
              <a:rPr dirty="0" spc="-5"/>
              <a:t> </a:t>
            </a:r>
            <a:r>
              <a:rPr dirty="0"/>
              <a:t>speed</a:t>
            </a:r>
            <a:r>
              <a:rPr dirty="0" spc="-10"/>
              <a:t> </a:t>
            </a:r>
            <a:r>
              <a:rPr dirty="0" spc="-50"/>
              <a:t>of</a:t>
            </a:r>
            <a:r>
              <a:rPr dirty="0" spc="-10"/>
              <a:t> </a:t>
            </a:r>
            <a:r>
              <a:rPr dirty="0"/>
              <a:t>the</a:t>
            </a:r>
            <a:r>
              <a:rPr dirty="0" spc="-5"/>
              <a:t> </a:t>
            </a:r>
            <a:r>
              <a:rPr dirty="0"/>
              <a:t>ball</a:t>
            </a:r>
            <a:r>
              <a:rPr dirty="0" spc="-10"/>
              <a:t> </a:t>
            </a:r>
            <a:r>
              <a:rPr dirty="0"/>
              <a:t>as</a:t>
            </a:r>
            <a:r>
              <a:rPr dirty="0" spc="-10"/>
              <a:t> measured </a:t>
            </a:r>
            <a:r>
              <a:rPr dirty="0"/>
              <a:t>in</a:t>
            </a:r>
            <a:r>
              <a:rPr dirty="0" spc="110"/>
              <a:t> </a:t>
            </a:r>
            <a:r>
              <a:rPr dirty="0"/>
              <a:t>the</a:t>
            </a:r>
            <a:r>
              <a:rPr dirty="0" spc="114"/>
              <a:t> </a:t>
            </a:r>
            <a:r>
              <a:rPr dirty="0"/>
              <a:t>planet</a:t>
            </a:r>
            <a:r>
              <a:rPr dirty="0" spc="120"/>
              <a:t> </a:t>
            </a:r>
            <a:r>
              <a:rPr dirty="0"/>
              <a:t>frame?</a:t>
            </a:r>
            <a:r>
              <a:rPr dirty="0" spc="365"/>
              <a:t> </a:t>
            </a:r>
            <a:r>
              <a:rPr dirty="0"/>
              <a:t>(Choose</a:t>
            </a:r>
            <a:r>
              <a:rPr dirty="0" spc="12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81215" y="3180783"/>
            <a:ext cx="3004820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21640" indent="-371475">
              <a:lnSpc>
                <a:spcPct val="100000"/>
              </a:lnSpc>
              <a:spcBef>
                <a:spcPts val="1140"/>
              </a:spcBef>
              <a:buFont typeface="Times New Roman"/>
              <a:buAutoNum type="alphaUcPeriod"/>
              <a:tabLst>
                <a:tab pos="422275" algn="l"/>
              </a:tabLst>
            </a:pPr>
            <a:r>
              <a:rPr dirty="0" sz="2450" spc="-275" b="0" i="1">
                <a:latin typeface="Bookman Old Style"/>
                <a:cs typeface="Bookman Old Style"/>
              </a:rPr>
              <a:t>v</a:t>
            </a:r>
            <a:r>
              <a:rPr dirty="0" baseline="-16260" sz="3075" spc="-412" b="0" i="1">
                <a:latin typeface="Bookman Old Style"/>
                <a:cs typeface="Bookman Old Style"/>
              </a:rPr>
              <a:t>b</a:t>
            </a:r>
            <a:r>
              <a:rPr dirty="0" baseline="-16260" sz="3075" spc="179" b="0" i="1">
                <a:latin typeface="Bookman Old Style"/>
                <a:cs typeface="Bookman Old Style"/>
              </a:rPr>
              <a:t> </a:t>
            </a:r>
            <a:r>
              <a:rPr dirty="0" sz="2450" spc="409" b="0" i="1">
                <a:latin typeface="Bookman Old Style"/>
                <a:cs typeface="Bookman Old Style"/>
              </a:rPr>
              <a:t>&lt;</a:t>
            </a:r>
            <a:r>
              <a:rPr dirty="0" sz="2450" spc="-18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20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125">
                <a:latin typeface="Times New Roman"/>
                <a:cs typeface="Times New Roman"/>
              </a:rPr>
              <a:t>m/s</a:t>
            </a:r>
            <a:r>
              <a:rPr dirty="0" sz="2450" spc="-12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0</a:t>
            </a:r>
            <a:r>
              <a:rPr dirty="0" sz="2450" spc="-10" b="0" i="1">
                <a:latin typeface="Bookman Old Style"/>
                <a:cs typeface="Bookman Old Style"/>
              </a:rPr>
              <a:t>.</a:t>
            </a:r>
            <a:r>
              <a:rPr dirty="0" sz="2450" spc="-10">
                <a:latin typeface="Times New Roman"/>
                <a:cs typeface="Times New Roman"/>
              </a:rPr>
              <a:t>9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50" b="0" i="1">
                <a:latin typeface="Bookman Old Style"/>
                <a:cs typeface="Bookman Old Style"/>
              </a:rPr>
              <a:t>c</a:t>
            </a:r>
            <a:endParaRPr sz="2450">
              <a:latin typeface="Bookman Old Style"/>
              <a:cs typeface="Bookman Old Style"/>
            </a:endParaRPr>
          </a:p>
          <a:p>
            <a:pPr marL="421640" indent="-35941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22275" algn="l"/>
              </a:tabLst>
            </a:pPr>
            <a:r>
              <a:rPr dirty="0" sz="2450" spc="-275" b="0" i="1">
                <a:latin typeface="Bookman Old Style"/>
                <a:cs typeface="Bookman Old Style"/>
              </a:rPr>
              <a:t>v</a:t>
            </a:r>
            <a:r>
              <a:rPr dirty="0" baseline="-16260" sz="3075" spc="-412" b="0" i="1">
                <a:latin typeface="Bookman Old Style"/>
                <a:cs typeface="Bookman Old Style"/>
              </a:rPr>
              <a:t>b</a:t>
            </a:r>
            <a:r>
              <a:rPr dirty="0" baseline="-16260" sz="3075" spc="179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20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125">
                <a:latin typeface="Times New Roman"/>
                <a:cs typeface="Times New Roman"/>
              </a:rPr>
              <a:t>m/s</a:t>
            </a:r>
            <a:r>
              <a:rPr dirty="0" sz="2450" spc="-12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0</a:t>
            </a:r>
            <a:r>
              <a:rPr dirty="0" sz="2450" spc="-10" b="0" i="1">
                <a:latin typeface="Bookman Old Style"/>
                <a:cs typeface="Bookman Old Style"/>
              </a:rPr>
              <a:t>.</a:t>
            </a:r>
            <a:r>
              <a:rPr dirty="0" sz="2450" spc="-10">
                <a:latin typeface="Times New Roman"/>
                <a:cs typeface="Times New Roman"/>
              </a:rPr>
              <a:t>9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50" b="0" i="1">
                <a:latin typeface="Bookman Old Style"/>
                <a:cs typeface="Bookman Old Style"/>
              </a:rPr>
              <a:t>c</a:t>
            </a:r>
            <a:endParaRPr sz="2450">
              <a:latin typeface="Bookman Old Style"/>
              <a:cs typeface="Bookman Old Style"/>
            </a:endParaRPr>
          </a:p>
          <a:p>
            <a:pPr marL="421640" indent="-36385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22275" algn="l"/>
              </a:tabLst>
            </a:pPr>
            <a:r>
              <a:rPr dirty="0" sz="2450" spc="-275" b="0" i="1">
                <a:latin typeface="Bookman Old Style"/>
                <a:cs typeface="Bookman Old Style"/>
              </a:rPr>
              <a:t>v</a:t>
            </a:r>
            <a:r>
              <a:rPr dirty="0" baseline="-16260" sz="3075" spc="-412" b="0" i="1">
                <a:latin typeface="Bookman Old Style"/>
                <a:cs typeface="Bookman Old Style"/>
              </a:rPr>
              <a:t>b</a:t>
            </a:r>
            <a:r>
              <a:rPr dirty="0" baseline="-16260" sz="3075" spc="179" b="0" i="1">
                <a:latin typeface="Bookman Old Style"/>
                <a:cs typeface="Bookman Old Style"/>
              </a:rPr>
              <a:t> </a:t>
            </a:r>
            <a:r>
              <a:rPr dirty="0" sz="2450" spc="409" b="0" i="1">
                <a:latin typeface="Bookman Old Style"/>
                <a:cs typeface="Bookman Old Style"/>
              </a:rPr>
              <a:t>&gt;</a:t>
            </a:r>
            <a:r>
              <a:rPr dirty="0" sz="2450" spc="-18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20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125">
                <a:latin typeface="Times New Roman"/>
                <a:cs typeface="Times New Roman"/>
              </a:rPr>
              <a:t>m/s</a:t>
            </a:r>
            <a:r>
              <a:rPr dirty="0" sz="2450" spc="-12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0</a:t>
            </a:r>
            <a:r>
              <a:rPr dirty="0" sz="2450" spc="-10" b="0" i="1">
                <a:latin typeface="Bookman Old Style"/>
                <a:cs typeface="Bookman Old Style"/>
              </a:rPr>
              <a:t>.</a:t>
            </a:r>
            <a:r>
              <a:rPr dirty="0" sz="2450" spc="-10">
                <a:latin typeface="Times New Roman"/>
                <a:cs typeface="Times New Roman"/>
              </a:rPr>
              <a:t>9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50" b="0" i="1">
                <a:latin typeface="Bookman Old Style"/>
                <a:cs typeface="Bookman Old Style"/>
              </a:rPr>
              <a:t>c</a:t>
            </a:r>
            <a:endParaRPr sz="2450">
              <a:latin typeface="Bookman Old Style"/>
              <a:cs typeface="Bookman Old Style"/>
            </a:endParaRPr>
          </a:p>
          <a:p>
            <a:pPr marL="38735">
              <a:lnSpc>
                <a:spcPct val="100000"/>
              </a:lnSpc>
              <a:spcBef>
                <a:spcPts val="1939"/>
              </a:spcBef>
              <a:tabLst>
                <a:tab pos="164782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06759"/>
            <a:ext cx="8256270" cy="4221480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655"/>
              </a:spcBef>
              <a:tabLst>
                <a:tab pos="43668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1.2.</a:t>
            </a:r>
            <a:r>
              <a:rPr dirty="0" sz="1200" spc="2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EINSTEIN’S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POSTULATES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DILATION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1699"/>
              </a:lnSpc>
            </a:pPr>
            <a:r>
              <a:rPr dirty="0" sz="2450">
                <a:latin typeface="Times New Roman"/>
                <a:cs typeface="Times New Roman"/>
              </a:rPr>
              <a:t>Much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Einstein’s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original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motivation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special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relativity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came </a:t>
            </a:r>
            <a:r>
              <a:rPr dirty="0" sz="2450">
                <a:latin typeface="Times New Roman"/>
                <a:cs typeface="Times New Roman"/>
              </a:rPr>
              <a:t>from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electromagnetic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theory.</a:t>
            </a:r>
            <a:r>
              <a:rPr dirty="0" sz="2450" spc="204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Consider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2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parallel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wires,</a:t>
            </a:r>
            <a:r>
              <a:rPr dirty="0" sz="2450" spc="34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each </a:t>
            </a:r>
            <a:r>
              <a:rPr dirty="0" sz="2450">
                <a:latin typeface="Times New Roman"/>
                <a:cs typeface="Times New Roman"/>
              </a:rPr>
              <a:t>carrying</a:t>
            </a:r>
            <a:r>
              <a:rPr dirty="0" sz="2450" spc="3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identical</a:t>
            </a:r>
            <a:r>
              <a:rPr dirty="0" sz="2450" spc="3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current</a:t>
            </a:r>
            <a:r>
              <a:rPr dirty="0" sz="2450" spc="355">
                <a:latin typeface="Times New Roman"/>
                <a:cs typeface="Times New Roman"/>
              </a:rPr>
              <a:t> </a:t>
            </a:r>
            <a:r>
              <a:rPr dirty="0" sz="2450" spc="280" b="0" i="1">
                <a:latin typeface="Bookman Old Style"/>
                <a:cs typeface="Bookman Old Style"/>
              </a:rPr>
              <a:t>I</a:t>
            </a:r>
            <a:r>
              <a:rPr dirty="0" sz="2450" spc="434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3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3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direction.</a:t>
            </a:r>
            <a:r>
              <a:rPr dirty="0" sz="2450" spc="235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moving charges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create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magnetic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fields,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react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each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other’s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magnetic </a:t>
            </a:r>
            <a:r>
              <a:rPr dirty="0" sz="2450">
                <a:latin typeface="Times New Roman"/>
                <a:cs typeface="Times New Roman"/>
              </a:rPr>
              <a:t>fields,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causing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wires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 spc="85">
                <a:latin typeface="Times New Roman"/>
                <a:cs typeface="Times New Roman"/>
              </a:rPr>
              <a:t>attract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each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other.</a:t>
            </a:r>
            <a:r>
              <a:rPr dirty="0" sz="2450" spc="50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(Curl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your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right- </a:t>
            </a:r>
            <a:r>
              <a:rPr dirty="0" sz="2450">
                <a:latin typeface="Times New Roman"/>
                <a:cs typeface="Times New Roman"/>
              </a:rPr>
              <a:t>hand </a:t>
            </a:r>
            <a:r>
              <a:rPr dirty="0" sz="2450" spc="-60">
                <a:latin typeface="Times New Roman"/>
                <a:cs typeface="Times New Roman"/>
              </a:rPr>
              <a:t>fingers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thumb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around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until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70">
                <a:latin typeface="Times New Roman"/>
                <a:cs typeface="Times New Roman"/>
              </a:rPr>
              <a:t>you’re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convinced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that’s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true.) </a:t>
            </a:r>
            <a:r>
              <a:rPr dirty="0" sz="2450" spc="70">
                <a:latin typeface="Times New Roman"/>
                <a:cs typeface="Times New Roman"/>
              </a:rPr>
              <a:t>But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now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consider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scene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from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reference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is </a:t>
            </a:r>
            <a:r>
              <a:rPr dirty="0" sz="2450">
                <a:latin typeface="Times New Roman"/>
                <a:cs typeface="Times New Roman"/>
              </a:rPr>
              <a:t>moving</a:t>
            </a:r>
            <a:r>
              <a:rPr dirty="0" sz="2450" spc="4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4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current.</a:t>
            </a:r>
            <a:r>
              <a:rPr dirty="0" sz="2450" spc="440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490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4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</a:t>
            </a:r>
            <a:r>
              <a:rPr dirty="0" sz="2450" spc="4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electrons</a:t>
            </a:r>
            <a:r>
              <a:rPr dirty="0" sz="2450" spc="4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49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(on </a:t>
            </a:r>
            <a:r>
              <a:rPr dirty="0" sz="2450">
                <a:latin typeface="Times New Roman"/>
                <a:cs typeface="Times New Roman"/>
              </a:rPr>
              <a:t>average)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moving,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exert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net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magnetic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field.</a:t>
            </a:r>
            <a:r>
              <a:rPr dirty="0" sz="2450" spc="3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-10">
                <a:latin typeface="Times New Roman"/>
                <a:cs typeface="Times New Roman"/>
              </a:rPr>
              <a:t>wires </a:t>
            </a:r>
            <a:r>
              <a:rPr dirty="0" sz="2450">
                <a:latin typeface="Times New Roman"/>
                <a:cs typeface="Times New Roman"/>
              </a:rPr>
              <a:t>still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move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toward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each</a:t>
            </a:r>
            <a:r>
              <a:rPr dirty="0" sz="2450" spc="-10">
                <a:latin typeface="Times New Roman"/>
                <a:cs typeface="Times New Roman"/>
              </a:rPr>
              <a:t> other?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7758" y="806759"/>
            <a:ext cx="8267065" cy="4803775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algn="just" marL="23495">
              <a:lnSpc>
                <a:spcPct val="100000"/>
              </a:lnSpc>
              <a:spcBef>
                <a:spcPts val="655"/>
              </a:spcBef>
              <a:tabLst>
                <a:tab pos="437769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1.2.</a:t>
            </a:r>
            <a:r>
              <a:rPr dirty="0" sz="1200" spc="2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EINSTEIN’S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POSTULATES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DILATION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50">
              <a:latin typeface="Times New Roman"/>
              <a:cs typeface="Times New Roman"/>
            </a:endParaRPr>
          </a:p>
          <a:p>
            <a:pPr algn="just" marL="23495" marR="5080">
              <a:lnSpc>
                <a:spcPct val="101699"/>
              </a:lnSpc>
            </a:pPr>
            <a:r>
              <a:rPr dirty="0" sz="2450">
                <a:latin typeface="Times New Roman"/>
                <a:cs typeface="Times New Roman"/>
              </a:rPr>
              <a:t>Much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Einstein’s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original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motivation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special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relativity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came </a:t>
            </a:r>
            <a:r>
              <a:rPr dirty="0" sz="2450">
                <a:latin typeface="Times New Roman"/>
                <a:cs typeface="Times New Roman"/>
              </a:rPr>
              <a:t>from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electromagnetic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theory.</a:t>
            </a:r>
            <a:r>
              <a:rPr dirty="0" sz="2450" spc="204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Consider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2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parallel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wires,</a:t>
            </a:r>
            <a:r>
              <a:rPr dirty="0" sz="2450" spc="34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each </a:t>
            </a:r>
            <a:r>
              <a:rPr dirty="0" sz="2450">
                <a:latin typeface="Times New Roman"/>
                <a:cs typeface="Times New Roman"/>
              </a:rPr>
              <a:t>carrying</a:t>
            </a:r>
            <a:r>
              <a:rPr dirty="0" sz="2450" spc="3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identical</a:t>
            </a:r>
            <a:r>
              <a:rPr dirty="0" sz="2450" spc="3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current</a:t>
            </a:r>
            <a:r>
              <a:rPr dirty="0" sz="2450" spc="355">
                <a:latin typeface="Times New Roman"/>
                <a:cs typeface="Times New Roman"/>
              </a:rPr>
              <a:t> </a:t>
            </a:r>
            <a:r>
              <a:rPr dirty="0" sz="2450" spc="280" b="0" i="1">
                <a:latin typeface="Bookman Old Style"/>
                <a:cs typeface="Bookman Old Style"/>
              </a:rPr>
              <a:t>I</a:t>
            </a:r>
            <a:r>
              <a:rPr dirty="0" sz="2450" spc="434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3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3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direction.</a:t>
            </a:r>
            <a:r>
              <a:rPr dirty="0" sz="2450" spc="235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moving charges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create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magnetic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fields,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react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each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other’s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magnetic </a:t>
            </a:r>
            <a:r>
              <a:rPr dirty="0" sz="2450">
                <a:latin typeface="Times New Roman"/>
                <a:cs typeface="Times New Roman"/>
              </a:rPr>
              <a:t>fields,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causing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wires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 spc="85">
                <a:latin typeface="Times New Roman"/>
                <a:cs typeface="Times New Roman"/>
              </a:rPr>
              <a:t>attract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each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other.</a:t>
            </a:r>
            <a:r>
              <a:rPr dirty="0" sz="2450" spc="50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(Curl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your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right- </a:t>
            </a:r>
            <a:r>
              <a:rPr dirty="0" sz="2450">
                <a:latin typeface="Times New Roman"/>
                <a:cs typeface="Times New Roman"/>
              </a:rPr>
              <a:t>hand </a:t>
            </a:r>
            <a:r>
              <a:rPr dirty="0" sz="2450" spc="-60">
                <a:latin typeface="Times New Roman"/>
                <a:cs typeface="Times New Roman"/>
              </a:rPr>
              <a:t>fingers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thumb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around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until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70">
                <a:latin typeface="Times New Roman"/>
                <a:cs typeface="Times New Roman"/>
              </a:rPr>
              <a:t>you’re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convinced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that’s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true.) </a:t>
            </a:r>
            <a:r>
              <a:rPr dirty="0" sz="2450" spc="70">
                <a:latin typeface="Times New Roman"/>
                <a:cs typeface="Times New Roman"/>
              </a:rPr>
              <a:t>But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now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consider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scene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from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reference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is </a:t>
            </a:r>
            <a:r>
              <a:rPr dirty="0" sz="2450">
                <a:latin typeface="Times New Roman"/>
                <a:cs typeface="Times New Roman"/>
              </a:rPr>
              <a:t>moving</a:t>
            </a:r>
            <a:r>
              <a:rPr dirty="0" sz="2450" spc="4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4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current.</a:t>
            </a:r>
            <a:r>
              <a:rPr dirty="0" sz="2450" spc="440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490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4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</a:t>
            </a:r>
            <a:r>
              <a:rPr dirty="0" sz="2450" spc="4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electrons</a:t>
            </a:r>
            <a:r>
              <a:rPr dirty="0" sz="2450" spc="4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49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(on </a:t>
            </a:r>
            <a:r>
              <a:rPr dirty="0" sz="2450">
                <a:latin typeface="Times New Roman"/>
                <a:cs typeface="Times New Roman"/>
              </a:rPr>
              <a:t>average)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moving,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exert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net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magnetic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field.</a:t>
            </a:r>
            <a:r>
              <a:rPr dirty="0" sz="2450" spc="3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-10">
                <a:latin typeface="Times New Roman"/>
                <a:cs typeface="Times New Roman"/>
              </a:rPr>
              <a:t>wires </a:t>
            </a:r>
            <a:r>
              <a:rPr dirty="0" sz="2450">
                <a:latin typeface="Times New Roman"/>
                <a:cs typeface="Times New Roman"/>
              </a:rPr>
              <a:t>still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move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toward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each</a:t>
            </a:r>
            <a:r>
              <a:rPr dirty="0" sz="2450" spc="-10">
                <a:latin typeface="Times New Roman"/>
                <a:cs typeface="Times New Roman"/>
              </a:rPr>
              <a:t> other?</a:t>
            </a:r>
            <a:endParaRPr sz="24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645"/>
              </a:spcBef>
            </a:pPr>
            <a:r>
              <a:rPr dirty="0" sz="2450" spc="55" b="1">
                <a:latin typeface="Book Antiqua"/>
                <a:cs typeface="Book Antiqua"/>
              </a:rPr>
              <a:t>Solution:</a:t>
            </a:r>
            <a:r>
              <a:rPr dirty="0" sz="2450" spc="305" b="1">
                <a:latin typeface="Book Antiqua"/>
                <a:cs typeface="Book Antiqua"/>
              </a:rPr>
              <a:t>  </a:t>
            </a:r>
            <a:r>
              <a:rPr dirty="0" sz="2450" spc="-25">
                <a:latin typeface="Times New Roman"/>
                <a:cs typeface="Times New Roman"/>
              </a:rPr>
              <a:t>Yes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45897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1.3.</a:t>
            </a:r>
            <a:r>
              <a:rPr dirty="0" sz="1200" spc="29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LENGTH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CONTRACTION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SIMULTANEITY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572770" algn="l"/>
              </a:tabLst>
            </a:pPr>
            <a:r>
              <a:rPr dirty="0" sz="1700" spc="85" b="1">
                <a:latin typeface="Book Antiqua"/>
                <a:cs typeface="Book Antiqua"/>
              </a:rPr>
              <a:t>1.3</a:t>
            </a:r>
            <a:r>
              <a:rPr dirty="0" sz="1700" b="1">
                <a:latin typeface="Book Antiqua"/>
                <a:cs typeface="Book Antiqua"/>
              </a:rPr>
              <a:t>	</a:t>
            </a:r>
            <a:r>
              <a:rPr dirty="0" sz="1700" spc="70" b="1">
                <a:latin typeface="Book Antiqua"/>
                <a:cs typeface="Book Antiqua"/>
              </a:rPr>
              <a:t>Length</a:t>
            </a:r>
            <a:r>
              <a:rPr dirty="0" sz="1700" spc="270" b="1">
                <a:latin typeface="Book Antiqua"/>
                <a:cs typeface="Book Antiqua"/>
              </a:rPr>
              <a:t> </a:t>
            </a:r>
            <a:r>
              <a:rPr dirty="0" sz="1700" spc="80" b="1">
                <a:latin typeface="Book Antiqua"/>
                <a:cs typeface="Book Antiqua"/>
              </a:rPr>
              <a:t>Contraction</a:t>
            </a:r>
            <a:r>
              <a:rPr dirty="0" sz="1700" spc="270" b="1">
                <a:latin typeface="Book Antiqua"/>
                <a:cs typeface="Book Antiqua"/>
              </a:rPr>
              <a:t> </a:t>
            </a:r>
            <a:r>
              <a:rPr dirty="0" sz="1700" b="1">
                <a:latin typeface="Book Antiqua"/>
                <a:cs typeface="Book Antiqua"/>
              </a:rPr>
              <a:t>and</a:t>
            </a:r>
            <a:r>
              <a:rPr dirty="0" sz="1700" spc="275" b="1">
                <a:latin typeface="Book Antiqua"/>
                <a:cs typeface="Book Antiqua"/>
              </a:rPr>
              <a:t> </a:t>
            </a:r>
            <a:r>
              <a:rPr dirty="0" sz="1700" spc="-10" b="1">
                <a:latin typeface="Book Antiqua"/>
                <a:cs typeface="Book Antiqua"/>
              </a:rPr>
              <a:t>Simultaneity</a:t>
            </a:r>
            <a:endParaRPr sz="17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5897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1.3.</a:t>
            </a:r>
            <a:r>
              <a:rPr dirty="0" sz="1200" spc="30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LENGTH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CONTRACTION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SIMULTANEITY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25"/>
              <a:t> </a:t>
            </a:r>
            <a:r>
              <a:rPr dirty="0"/>
              <a:t>ruler</a:t>
            </a:r>
            <a:r>
              <a:rPr dirty="0" spc="35"/>
              <a:t> </a:t>
            </a:r>
            <a:r>
              <a:rPr dirty="0"/>
              <a:t>has</a:t>
            </a:r>
            <a:r>
              <a:rPr dirty="0" spc="30"/>
              <a:t> </a:t>
            </a:r>
            <a:r>
              <a:rPr dirty="0"/>
              <a:t>“proper</a:t>
            </a:r>
            <a:r>
              <a:rPr dirty="0" spc="35"/>
              <a:t> </a:t>
            </a:r>
            <a:r>
              <a:rPr dirty="0"/>
              <a:t>length”</a:t>
            </a:r>
            <a:r>
              <a:rPr dirty="0" spc="40"/>
              <a:t> </a:t>
            </a:r>
            <a:r>
              <a:rPr dirty="0"/>
              <a:t>12</a:t>
            </a:r>
            <a:r>
              <a:rPr dirty="0" spc="35"/>
              <a:t> </a:t>
            </a:r>
            <a:r>
              <a:rPr dirty="0"/>
              <a:t>inches.</a:t>
            </a:r>
            <a:r>
              <a:rPr dirty="0" spc="290"/>
              <a:t> </a:t>
            </a:r>
            <a:r>
              <a:rPr dirty="0"/>
              <a:t>If</a:t>
            </a:r>
            <a:r>
              <a:rPr dirty="0" spc="40"/>
              <a:t> </a:t>
            </a:r>
            <a:r>
              <a:rPr dirty="0"/>
              <a:t>the</a:t>
            </a:r>
            <a:r>
              <a:rPr dirty="0" spc="30"/>
              <a:t> </a:t>
            </a:r>
            <a:r>
              <a:rPr dirty="0"/>
              <a:t>ruler</a:t>
            </a:r>
            <a:r>
              <a:rPr dirty="0" spc="35"/>
              <a:t> </a:t>
            </a:r>
            <a:r>
              <a:rPr dirty="0"/>
              <a:t>is</a:t>
            </a:r>
            <a:r>
              <a:rPr dirty="0" spc="40"/>
              <a:t> </a:t>
            </a:r>
            <a:r>
              <a:rPr dirty="0" spc="-20"/>
              <a:t>moving</a:t>
            </a:r>
            <a:r>
              <a:rPr dirty="0" spc="40"/>
              <a:t> </a:t>
            </a:r>
            <a:r>
              <a:rPr dirty="0" spc="-20"/>
              <a:t>with </a:t>
            </a:r>
            <a:r>
              <a:rPr dirty="0"/>
              <a:t>respect</a:t>
            </a:r>
            <a:r>
              <a:rPr dirty="0" spc="30"/>
              <a:t> </a:t>
            </a:r>
            <a:r>
              <a:rPr dirty="0"/>
              <a:t>to</a:t>
            </a:r>
            <a:r>
              <a:rPr dirty="0" spc="35"/>
              <a:t> </a:t>
            </a:r>
            <a:r>
              <a:rPr dirty="0"/>
              <a:t>you</a:t>
            </a:r>
            <a:r>
              <a:rPr dirty="0" spc="30"/>
              <a:t> </a:t>
            </a:r>
            <a:r>
              <a:rPr dirty="0"/>
              <a:t>(along</a:t>
            </a:r>
            <a:r>
              <a:rPr dirty="0" spc="30"/>
              <a:t> </a:t>
            </a:r>
            <a:r>
              <a:rPr dirty="0"/>
              <a:t>the</a:t>
            </a:r>
            <a:r>
              <a:rPr dirty="0" spc="30"/>
              <a:t> </a:t>
            </a:r>
            <a:r>
              <a:rPr dirty="0"/>
              <a:t>same</a:t>
            </a:r>
            <a:r>
              <a:rPr dirty="0" spc="30"/>
              <a:t> </a:t>
            </a:r>
            <a:r>
              <a:rPr dirty="0"/>
              <a:t>axis</a:t>
            </a:r>
            <a:r>
              <a:rPr dirty="0" spc="30"/>
              <a:t> </a:t>
            </a:r>
            <a:r>
              <a:rPr dirty="0"/>
              <a:t>as</a:t>
            </a:r>
            <a:r>
              <a:rPr dirty="0" spc="30"/>
              <a:t> </a:t>
            </a:r>
            <a:r>
              <a:rPr dirty="0"/>
              <a:t>the</a:t>
            </a:r>
            <a:r>
              <a:rPr dirty="0" spc="30"/>
              <a:t> </a:t>
            </a:r>
            <a:r>
              <a:rPr dirty="0" spc="-20"/>
              <a:t>ruler’s</a:t>
            </a:r>
            <a:r>
              <a:rPr dirty="0" spc="30"/>
              <a:t> </a:t>
            </a:r>
            <a:r>
              <a:rPr dirty="0"/>
              <a:t>length),</a:t>
            </a:r>
            <a:r>
              <a:rPr dirty="0" spc="45"/>
              <a:t> </a:t>
            </a:r>
            <a:r>
              <a:rPr dirty="0"/>
              <a:t>you</a:t>
            </a:r>
            <a:r>
              <a:rPr dirty="0" spc="30"/>
              <a:t> </a:t>
            </a:r>
            <a:r>
              <a:rPr dirty="0" spc="-20"/>
              <a:t>will </a:t>
            </a:r>
            <a:r>
              <a:rPr dirty="0"/>
              <a:t>measure</a:t>
            </a:r>
            <a:r>
              <a:rPr dirty="0" spc="20"/>
              <a:t> </a:t>
            </a:r>
            <a:r>
              <a:rPr dirty="0"/>
              <a:t>its</a:t>
            </a:r>
            <a:r>
              <a:rPr dirty="0" spc="95"/>
              <a:t> </a:t>
            </a:r>
            <a:r>
              <a:rPr dirty="0"/>
              <a:t>length</a:t>
            </a:r>
            <a:r>
              <a:rPr dirty="0" spc="95"/>
              <a:t> </a:t>
            </a:r>
            <a:r>
              <a:rPr dirty="0" spc="-10"/>
              <a:t>as.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9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421615"/>
            <a:ext cx="3014345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3540" indent="-37147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4175" algn="l"/>
              </a:tabLst>
            </a:pPr>
            <a:r>
              <a:rPr dirty="0" sz="2450" spc="-10">
                <a:latin typeface="Times New Roman"/>
                <a:cs typeface="Times New Roman"/>
              </a:rPr>
              <a:t>less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12</a:t>
            </a:r>
            <a:r>
              <a:rPr dirty="0" sz="2450" spc="-10">
                <a:latin typeface="Times New Roman"/>
                <a:cs typeface="Times New Roman"/>
              </a:rPr>
              <a:t> inches.</a:t>
            </a:r>
            <a:endParaRPr sz="2450">
              <a:latin typeface="Times New Roman"/>
              <a:cs typeface="Times New Roman"/>
            </a:endParaRPr>
          </a:p>
          <a:p>
            <a:pPr marL="383540" indent="-35941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exactly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12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inches.</a:t>
            </a:r>
            <a:endParaRPr sz="2450">
              <a:latin typeface="Times New Roman"/>
              <a:cs typeface="Times New Roman"/>
            </a:endParaRPr>
          </a:p>
          <a:p>
            <a:pPr marL="383540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more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12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inches.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5897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1.3.</a:t>
            </a:r>
            <a:r>
              <a:rPr dirty="0" sz="1200" spc="30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LENGTH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CONTRACTION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SIMULTANEITY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25"/>
              <a:t> </a:t>
            </a:r>
            <a:r>
              <a:rPr dirty="0"/>
              <a:t>ruler</a:t>
            </a:r>
            <a:r>
              <a:rPr dirty="0" spc="35"/>
              <a:t> </a:t>
            </a:r>
            <a:r>
              <a:rPr dirty="0"/>
              <a:t>has</a:t>
            </a:r>
            <a:r>
              <a:rPr dirty="0" spc="30"/>
              <a:t> </a:t>
            </a:r>
            <a:r>
              <a:rPr dirty="0"/>
              <a:t>“proper</a:t>
            </a:r>
            <a:r>
              <a:rPr dirty="0" spc="35"/>
              <a:t> </a:t>
            </a:r>
            <a:r>
              <a:rPr dirty="0"/>
              <a:t>length”</a:t>
            </a:r>
            <a:r>
              <a:rPr dirty="0" spc="40"/>
              <a:t> </a:t>
            </a:r>
            <a:r>
              <a:rPr dirty="0"/>
              <a:t>12</a:t>
            </a:r>
            <a:r>
              <a:rPr dirty="0" spc="35"/>
              <a:t> </a:t>
            </a:r>
            <a:r>
              <a:rPr dirty="0"/>
              <a:t>inches.</a:t>
            </a:r>
            <a:r>
              <a:rPr dirty="0" spc="290"/>
              <a:t> </a:t>
            </a:r>
            <a:r>
              <a:rPr dirty="0"/>
              <a:t>If</a:t>
            </a:r>
            <a:r>
              <a:rPr dirty="0" spc="40"/>
              <a:t> </a:t>
            </a:r>
            <a:r>
              <a:rPr dirty="0"/>
              <a:t>the</a:t>
            </a:r>
            <a:r>
              <a:rPr dirty="0" spc="30"/>
              <a:t> </a:t>
            </a:r>
            <a:r>
              <a:rPr dirty="0"/>
              <a:t>ruler</a:t>
            </a:r>
            <a:r>
              <a:rPr dirty="0" spc="35"/>
              <a:t> </a:t>
            </a:r>
            <a:r>
              <a:rPr dirty="0"/>
              <a:t>is</a:t>
            </a:r>
            <a:r>
              <a:rPr dirty="0" spc="40"/>
              <a:t> </a:t>
            </a:r>
            <a:r>
              <a:rPr dirty="0" spc="-20"/>
              <a:t>moving</a:t>
            </a:r>
            <a:r>
              <a:rPr dirty="0" spc="40"/>
              <a:t> </a:t>
            </a:r>
            <a:r>
              <a:rPr dirty="0" spc="-20"/>
              <a:t>with </a:t>
            </a:r>
            <a:r>
              <a:rPr dirty="0"/>
              <a:t>respect</a:t>
            </a:r>
            <a:r>
              <a:rPr dirty="0" spc="30"/>
              <a:t> </a:t>
            </a:r>
            <a:r>
              <a:rPr dirty="0"/>
              <a:t>to</a:t>
            </a:r>
            <a:r>
              <a:rPr dirty="0" spc="35"/>
              <a:t> </a:t>
            </a:r>
            <a:r>
              <a:rPr dirty="0"/>
              <a:t>you</a:t>
            </a:r>
            <a:r>
              <a:rPr dirty="0" spc="30"/>
              <a:t> </a:t>
            </a:r>
            <a:r>
              <a:rPr dirty="0"/>
              <a:t>(along</a:t>
            </a:r>
            <a:r>
              <a:rPr dirty="0" spc="30"/>
              <a:t> </a:t>
            </a:r>
            <a:r>
              <a:rPr dirty="0"/>
              <a:t>the</a:t>
            </a:r>
            <a:r>
              <a:rPr dirty="0" spc="30"/>
              <a:t> </a:t>
            </a:r>
            <a:r>
              <a:rPr dirty="0"/>
              <a:t>same</a:t>
            </a:r>
            <a:r>
              <a:rPr dirty="0" spc="30"/>
              <a:t> </a:t>
            </a:r>
            <a:r>
              <a:rPr dirty="0"/>
              <a:t>axis</a:t>
            </a:r>
            <a:r>
              <a:rPr dirty="0" spc="30"/>
              <a:t> </a:t>
            </a:r>
            <a:r>
              <a:rPr dirty="0"/>
              <a:t>as</a:t>
            </a:r>
            <a:r>
              <a:rPr dirty="0" spc="30"/>
              <a:t> </a:t>
            </a:r>
            <a:r>
              <a:rPr dirty="0"/>
              <a:t>the</a:t>
            </a:r>
            <a:r>
              <a:rPr dirty="0" spc="30"/>
              <a:t> </a:t>
            </a:r>
            <a:r>
              <a:rPr dirty="0" spc="-20"/>
              <a:t>ruler’s</a:t>
            </a:r>
            <a:r>
              <a:rPr dirty="0" spc="30"/>
              <a:t> </a:t>
            </a:r>
            <a:r>
              <a:rPr dirty="0"/>
              <a:t>length),</a:t>
            </a:r>
            <a:r>
              <a:rPr dirty="0" spc="45"/>
              <a:t> </a:t>
            </a:r>
            <a:r>
              <a:rPr dirty="0"/>
              <a:t>you</a:t>
            </a:r>
            <a:r>
              <a:rPr dirty="0" spc="30"/>
              <a:t> </a:t>
            </a:r>
            <a:r>
              <a:rPr dirty="0" spc="-20"/>
              <a:t>will </a:t>
            </a:r>
            <a:r>
              <a:rPr dirty="0"/>
              <a:t>measure</a:t>
            </a:r>
            <a:r>
              <a:rPr dirty="0" spc="20"/>
              <a:t> </a:t>
            </a:r>
            <a:r>
              <a:rPr dirty="0"/>
              <a:t>its</a:t>
            </a:r>
            <a:r>
              <a:rPr dirty="0" spc="95"/>
              <a:t> </a:t>
            </a:r>
            <a:r>
              <a:rPr dirty="0"/>
              <a:t>length</a:t>
            </a:r>
            <a:r>
              <a:rPr dirty="0" spc="95"/>
              <a:t> </a:t>
            </a:r>
            <a:r>
              <a:rPr dirty="0" spc="-10"/>
              <a:t>as.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9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421615"/>
            <a:ext cx="3026410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970" indent="-37147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5605" algn="l"/>
              </a:tabLst>
            </a:pPr>
            <a:r>
              <a:rPr dirty="0" sz="2450" spc="-10">
                <a:latin typeface="Times New Roman"/>
                <a:cs typeface="Times New Roman"/>
              </a:rPr>
              <a:t>less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12</a:t>
            </a:r>
            <a:r>
              <a:rPr dirty="0" sz="2450" spc="-10">
                <a:latin typeface="Times New Roman"/>
                <a:cs typeface="Times New Roman"/>
              </a:rPr>
              <a:t> inches.</a:t>
            </a:r>
            <a:endParaRPr sz="2450">
              <a:latin typeface="Times New Roman"/>
              <a:cs typeface="Times New Roman"/>
            </a:endParaRPr>
          </a:p>
          <a:p>
            <a:pPr marL="394970" indent="-35941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exactly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12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inches.</a:t>
            </a:r>
            <a:endParaRPr sz="2450">
              <a:latin typeface="Times New Roman"/>
              <a:cs typeface="Times New Roman"/>
            </a:endParaRPr>
          </a:p>
          <a:p>
            <a:pPr marL="394970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more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12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inches.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5897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1.3.</a:t>
            </a:r>
            <a:r>
              <a:rPr dirty="0" sz="1200" spc="30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LENGTH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CONTRACTION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SIMULTANEITY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634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100"/>
              <a:t>You</a:t>
            </a:r>
            <a:r>
              <a:rPr dirty="0" spc="-55"/>
              <a:t> </a:t>
            </a:r>
            <a:r>
              <a:rPr dirty="0"/>
              <a:t>hold</a:t>
            </a:r>
            <a:r>
              <a:rPr dirty="0" spc="-90"/>
              <a:t> </a:t>
            </a:r>
            <a:r>
              <a:rPr dirty="0"/>
              <a:t>up</a:t>
            </a:r>
            <a:r>
              <a:rPr dirty="0" spc="-65"/>
              <a:t> </a:t>
            </a:r>
            <a:r>
              <a:rPr dirty="0"/>
              <a:t>a</a:t>
            </a:r>
            <a:r>
              <a:rPr dirty="0" spc="-65"/>
              <a:t> </a:t>
            </a:r>
            <a:r>
              <a:rPr dirty="0" spc="-75"/>
              <a:t>12-</a:t>
            </a:r>
            <a:r>
              <a:rPr dirty="0" spc="-25"/>
              <a:t>inch</a:t>
            </a:r>
            <a:r>
              <a:rPr dirty="0" spc="-65"/>
              <a:t> </a:t>
            </a:r>
            <a:r>
              <a:rPr dirty="0"/>
              <a:t>ruler.</a:t>
            </a:r>
            <a:r>
              <a:rPr dirty="0" spc="275"/>
              <a:t> </a:t>
            </a:r>
            <a:r>
              <a:rPr dirty="0"/>
              <a:t>A</a:t>
            </a:r>
            <a:r>
              <a:rPr dirty="0" spc="-70"/>
              <a:t> </a:t>
            </a:r>
            <a:r>
              <a:rPr dirty="0" spc="-10"/>
              <a:t>friend</a:t>
            </a:r>
            <a:r>
              <a:rPr dirty="0" spc="-60"/>
              <a:t> </a:t>
            </a:r>
            <a:r>
              <a:rPr dirty="0" spc="-105"/>
              <a:t>of</a:t>
            </a:r>
            <a:r>
              <a:rPr dirty="0" spc="-50"/>
              <a:t> </a:t>
            </a:r>
            <a:r>
              <a:rPr dirty="0" spc="-20"/>
              <a:t>yours</a:t>
            </a:r>
            <a:r>
              <a:rPr dirty="0" spc="-65"/>
              <a:t> </a:t>
            </a:r>
            <a:r>
              <a:rPr dirty="0" spc="-45"/>
              <a:t>zooms</a:t>
            </a:r>
            <a:r>
              <a:rPr dirty="0" spc="-65"/>
              <a:t> </a:t>
            </a:r>
            <a:r>
              <a:rPr dirty="0"/>
              <a:t>by</a:t>
            </a:r>
            <a:r>
              <a:rPr dirty="0" spc="-65"/>
              <a:t> </a:t>
            </a:r>
            <a:r>
              <a:rPr dirty="0"/>
              <a:t>(along</a:t>
            </a:r>
            <a:r>
              <a:rPr dirty="0" spc="-60"/>
              <a:t> </a:t>
            </a:r>
            <a:r>
              <a:rPr dirty="0" spc="-25"/>
              <a:t>the </a:t>
            </a:r>
            <a:r>
              <a:rPr dirty="0" spc="-10"/>
              <a:t>same</a:t>
            </a:r>
            <a:r>
              <a:rPr dirty="0" spc="-55"/>
              <a:t> </a:t>
            </a:r>
            <a:r>
              <a:rPr dirty="0" spc="-20"/>
              <a:t>axis</a:t>
            </a:r>
            <a:r>
              <a:rPr dirty="0" spc="-50"/>
              <a:t> </a:t>
            </a:r>
            <a:r>
              <a:rPr dirty="0"/>
              <a:t>as</a:t>
            </a:r>
            <a:r>
              <a:rPr dirty="0" spc="-50"/>
              <a:t> </a:t>
            </a:r>
            <a:r>
              <a:rPr dirty="0"/>
              <a:t>the</a:t>
            </a:r>
            <a:r>
              <a:rPr dirty="0" spc="-50"/>
              <a:t> </a:t>
            </a:r>
            <a:r>
              <a:rPr dirty="0" spc="-35"/>
              <a:t>ruler’s</a:t>
            </a:r>
            <a:r>
              <a:rPr dirty="0" spc="-50"/>
              <a:t> </a:t>
            </a:r>
            <a:r>
              <a:rPr dirty="0"/>
              <a:t>length)</a:t>
            </a:r>
            <a:r>
              <a:rPr dirty="0" spc="-55"/>
              <a:t> </a:t>
            </a:r>
            <a:r>
              <a:rPr dirty="0" spc="-25"/>
              <a:t>holding</a:t>
            </a:r>
            <a:r>
              <a:rPr dirty="0" spc="-50"/>
              <a:t> </a:t>
            </a:r>
            <a:r>
              <a:rPr dirty="0"/>
              <a:t>up</a:t>
            </a:r>
            <a:r>
              <a:rPr dirty="0" spc="-50"/>
              <a:t> </a:t>
            </a:r>
            <a:r>
              <a:rPr dirty="0"/>
              <a:t>a</a:t>
            </a:r>
            <a:r>
              <a:rPr dirty="0" spc="-50"/>
              <a:t> </a:t>
            </a:r>
            <a:r>
              <a:rPr dirty="0" spc="-35"/>
              <a:t>different</a:t>
            </a:r>
            <a:r>
              <a:rPr dirty="0" spc="-50"/>
              <a:t> </a:t>
            </a:r>
            <a:r>
              <a:rPr dirty="0" spc="-75"/>
              <a:t>12-</a:t>
            </a:r>
            <a:r>
              <a:rPr dirty="0" spc="-45"/>
              <a:t>inch </a:t>
            </a:r>
            <a:r>
              <a:rPr dirty="0" spc="-10"/>
              <a:t>ruler, </a:t>
            </a:r>
            <a:r>
              <a:rPr dirty="0" spc="-25"/>
              <a:t>which</a:t>
            </a:r>
            <a:r>
              <a:rPr dirty="0" spc="-75"/>
              <a:t> </a:t>
            </a:r>
            <a:r>
              <a:rPr dirty="0" spc="-35"/>
              <a:t>briefly</a:t>
            </a:r>
            <a:r>
              <a:rPr dirty="0" spc="-75"/>
              <a:t> </a:t>
            </a:r>
            <a:r>
              <a:rPr dirty="0" spc="-25"/>
              <a:t>overlaps</a:t>
            </a:r>
            <a:r>
              <a:rPr dirty="0" spc="-70"/>
              <a:t> </a:t>
            </a:r>
            <a:r>
              <a:rPr dirty="0"/>
              <a:t>with</a:t>
            </a:r>
            <a:r>
              <a:rPr dirty="0" spc="-75"/>
              <a:t> </a:t>
            </a:r>
            <a:r>
              <a:rPr dirty="0"/>
              <a:t>yours.</a:t>
            </a:r>
            <a:r>
              <a:rPr dirty="0" spc="200"/>
              <a:t> </a:t>
            </a:r>
            <a:r>
              <a:rPr dirty="0" spc="-75"/>
              <a:t>You </a:t>
            </a:r>
            <a:r>
              <a:rPr dirty="0"/>
              <a:t>measure</a:t>
            </a:r>
            <a:r>
              <a:rPr dirty="0" spc="-70"/>
              <a:t> </a:t>
            </a:r>
            <a:r>
              <a:rPr dirty="0"/>
              <a:t>your</a:t>
            </a:r>
            <a:r>
              <a:rPr dirty="0" spc="-75"/>
              <a:t> </a:t>
            </a:r>
            <a:r>
              <a:rPr dirty="0" spc="-40"/>
              <a:t>friend’s</a:t>
            </a:r>
            <a:r>
              <a:rPr dirty="0" spc="-70"/>
              <a:t> </a:t>
            </a:r>
            <a:r>
              <a:rPr dirty="0" spc="-10"/>
              <a:t>ruler </a:t>
            </a:r>
            <a:r>
              <a:rPr dirty="0"/>
              <a:t>to</a:t>
            </a:r>
            <a:r>
              <a:rPr dirty="0" spc="50"/>
              <a:t> </a:t>
            </a:r>
            <a:r>
              <a:rPr dirty="0"/>
              <a:t>be</a:t>
            </a:r>
            <a:r>
              <a:rPr dirty="0" spc="45"/>
              <a:t> </a:t>
            </a:r>
            <a:r>
              <a:rPr dirty="0"/>
              <a:t>shorter</a:t>
            </a:r>
            <a:r>
              <a:rPr dirty="0" spc="45"/>
              <a:t> </a:t>
            </a:r>
            <a:r>
              <a:rPr dirty="0" spc="70"/>
              <a:t>than</a:t>
            </a:r>
            <a:r>
              <a:rPr dirty="0" spc="50"/>
              <a:t> </a:t>
            </a:r>
            <a:r>
              <a:rPr dirty="0"/>
              <a:t>12</a:t>
            </a:r>
            <a:r>
              <a:rPr dirty="0" spc="50"/>
              <a:t> </a:t>
            </a:r>
            <a:r>
              <a:rPr dirty="0"/>
              <a:t>inches.</a:t>
            </a:r>
            <a:r>
              <a:rPr dirty="0" spc="320"/>
              <a:t> </a:t>
            </a:r>
            <a:r>
              <a:rPr dirty="0"/>
              <a:t>Your</a:t>
            </a:r>
            <a:r>
              <a:rPr dirty="0" spc="45"/>
              <a:t> </a:t>
            </a:r>
            <a:r>
              <a:rPr dirty="0"/>
              <a:t>friend</a:t>
            </a:r>
            <a:r>
              <a:rPr dirty="0" spc="50"/>
              <a:t> </a:t>
            </a:r>
            <a:r>
              <a:rPr dirty="0"/>
              <a:t>measures</a:t>
            </a:r>
            <a:r>
              <a:rPr dirty="0" spc="45"/>
              <a:t> </a:t>
            </a:r>
            <a:r>
              <a:rPr dirty="0" spc="-25" b="0" i="1">
                <a:latin typeface="Bookman Old Style"/>
                <a:cs typeface="Bookman Old Style"/>
              </a:rPr>
              <a:t>your</a:t>
            </a:r>
            <a:r>
              <a:rPr dirty="0" spc="155" b="0" i="1">
                <a:latin typeface="Bookman Old Style"/>
                <a:cs typeface="Bookman Old Style"/>
              </a:rPr>
              <a:t> </a:t>
            </a:r>
            <a:r>
              <a:rPr dirty="0"/>
              <a:t>ruler</a:t>
            </a:r>
            <a:r>
              <a:rPr dirty="0" spc="45"/>
              <a:t> </a:t>
            </a:r>
            <a:r>
              <a:rPr dirty="0" spc="-25"/>
              <a:t>to </a:t>
            </a:r>
            <a:r>
              <a:rPr dirty="0"/>
              <a:t>be.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-3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3197966"/>
            <a:ext cx="3014345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3540" indent="-37147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4175" algn="l"/>
              </a:tabLst>
            </a:pPr>
            <a:r>
              <a:rPr dirty="0" sz="2450" spc="-10">
                <a:latin typeface="Times New Roman"/>
                <a:cs typeface="Times New Roman"/>
              </a:rPr>
              <a:t>less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12</a:t>
            </a:r>
            <a:r>
              <a:rPr dirty="0" sz="2450" spc="-10">
                <a:latin typeface="Times New Roman"/>
                <a:cs typeface="Times New Roman"/>
              </a:rPr>
              <a:t> inches.</a:t>
            </a:r>
            <a:endParaRPr sz="2450">
              <a:latin typeface="Times New Roman"/>
              <a:cs typeface="Times New Roman"/>
            </a:endParaRPr>
          </a:p>
          <a:p>
            <a:pPr marL="383540" indent="-35941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exactly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12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inches.</a:t>
            </a:r>
            <a:endParaRPr sz="2450">
              <a:latin typeface="Times New Roman"/>
              <a:cs typeface="Times New Roman"/>
            </a:endParaRPr>
          </a:p>
          <a:p>
            <a:pPr marL="383540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more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12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inches.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5897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1.3.</a:t>
            </a:r>
            <a:r>
              <a:rPr dirty="0" sz="1200" spc="30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LENGTH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CONTRACTION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SIMULTANEITY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634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100"/>
              <a:t>You</a:t>
            </a:r>
            <a:r>
              <a:rPr dirty="0" spc="-55"/>
              <a:t> </a:t>
            </a:r>
            <a:r>
              <a:rPr dirty="0"/>
              <a:t>hold</a:t>
            </a:r>
            <a:r>
              <a:rPr dirty="0" spc="-90"/>
              <a:t> </a:t>
            </a:r>
            <a:r>
              <a:rPr dirty="0"/>
              <a:t>up</a:t>
            </a:r>
            <a:r>
              <a:rPr dirty="0" spc="-65"/>
              <a:t> </a:t>
            </a:r>
            <a:r>
              <a:rPr dirty="0"/>
              <a:t>a</a:t>
            </a:r>
            <a:r>
              <a:rPr dirty="0" spc="-65"/>
              <a:t> </a:t>
            </a:r>
            <a:r>
              <a:rPr dirty="0" spc="-75"/>
              <a:t>12-</a:t>
            </a:r>
            <a:r>
              <a:rPr dirty="0" spc="-25"/>
              <a:t>inch</a:t>
            </a:r>
            <a:r>
              <a:rPr dirty="0" spc="-65"/>
              <a:t> </a:t>
            </a:r>
            <a:r>
              <a:rPr dirty="0"/>
              <a:t>ruler.</a:t>
            </a:r>
            <a:r>
              <a:rPr dirty="0" spc="275"/>
              <a:t> </a:t>
            </a:r>
            <a:r>
              <a:rPr dirty="0"/>
              <a:t>A</a:t>
            </a:r>
            <a:r>
              <a:rPr dirty="0" spc="-70"/>
              <a:t> </a:t>
            </a:r>
            <a:r>
              <a:rPr dirty="0" spc="-10"/>
              <a:t>friend</a:t>
            </a:r>
            <a:r>
              <a:rPr dirty="0" spc="-60"/>
              <a:t> </a:t>
            </a:r>
            <a:r>
              <a:rPr dirty="0" spc="-105"/>
              <a:t>of</a:t>
            </a:r>
            <a:r>
              <a:rPr dirty="0" spc="-50"/>
              <a:t> </a:t>
            </a:r>
            <a:r>
              <a:rPr dirty="0" spc="-20"/>
              <a:t>yours</a:t>
            </a:r>
            <a:r>
              <a:rPr dirty="0" spc="-65"/>
              <a:t> </a:t>
            </a:r>
            <a:r>
              <a:rPr dirty="0" spc="-45"/>
              <a:t>zooms</a:t>
            </a:r>
            <a:r>
              <a:rPr dirty="0" spc="-65"/>
              <a:t> </a:t>
            </a:r>
            <a:r>
              <a:rPr dirty="0"/>
              <a:t>by</a:t>
            </a:r>
            <a:r>
              <a:rPr dirty="0" spc="-65"/>
              <a:t> </a:t>
            </a:r>
            <a:r>
              <a:rPr dirty="0"/>
              <a:t>(along</a:t>
            </a:r>
            <a:r>
              <a:rPr dirty="0" spc="-60"/>
              <a:t> </a:t>
            </a:r>
            <a:r>
              <a:rPr dirty="0" spc="-25"/>
              <a:t>the </a:t>
            </a:r>
            <a:r>
              <a:rPr dirty="0" spc="-10"/>
              <a:t>same</a:t>
            </a:r>
            <a:r>
              <a:rPr dirty="0" spc="-55"/>
              <a:t> </a:t>
            </a:r>
            <a:r>
              <a:rPr dirty="0" spc="-20"/>
              <a:t>axis</a:t>
            </a:r>
            <a:r>
              <a:rPr dirty="0" spc="-50"/>
              <a:t> </a:t>
            </a:r>
            <a:r>
              <a:rPr dirty="0"/>
              <a:t>as</a:t>
            </a:r>
            <a:r>
              <a:rPr dirty="0" spc="-50"/>
              <a:t> </a:t>
            </a:r>
            <a:r>
              <a:rPr dirty="0"/>
              <a:t>the</a:t>
            </a:r>
            <a:r>
              <a:rPr dirty="0" spc="-50"/>
              <a:t> </a:t>
            </a:r>
            <a:r>
              <a:rPr dirty="0" spc="-35"/>
              <a:t>ruler’s</a:t>
            </a:r>
            <a:r>
              <a:rPr dirty="0" spc="-50"/>
              <a:t> </a:t>
            </a:r>
            <a:r>
              <a:rPr dirty="0"/>
              <a:t>length)</a:t>
            </a:r>
            <a:r>
              <a:rPr dirty="0" spc="-55"/>
              <a:t> </a:t>
            </a:r>
            <a:r>
              <a:rPr dirty="0" spc="-25"/>
              <a:t>holding</a:t>
            </a:r>
            <a:r>
              <a:rPr dirty="0" spc="-50"/>
              <a:t> </a:t>
            </a:r>
            <a:r>
              <a:rPr dirty="0"/>
              <a:t>up</a:t>
            </a:r>
            <a:r>
              <a:rPr dirty="0" spc="-50"/>
              <a:t> </a:t>
            </a:r>
            <a:r>
              <a:rPr dirty="0"/>
              <a:t>a</a:t>
            </a:r>
            <a:r>
              <a:rPr dirty="0" spc="-50"/>
              <a:t> </a:t>
            </a:r>
            <a:r>
              <a:rPr dirty="0" spc="-35"/>
              <a:t>different</a:t>
            </a:r>
            <a:r>
              <a:rPr dirty="0" spc="-50"/>
              <a:t> </a:t>
            </a:r>
            <a:r>
              <a:rPr dirty="0" spc="-75"/>
              <a:t>12-</a:t>
            </a:r>
            <a:r>
              <a:rPr dirty="0" spc="-45"/>
              <a:t>inch </a:t>
            </a:r>
            <a:r>
              <a:rPr dirty="0" spc="-10"/>
              <a:t>ruler, </a:t>
            </a:r>
            <a:r>
              <a:rPr dirty="0" spc="-25"/>
              <a:t>which</a:t>
            </a:r>
            <a:r>
              <a:rPr dirty="0" spc="-75"/>
              <a:t> </a:t>
            </a:r>
            <a:r>
              <a:rPr dirty="0" spc="-35"/>
              <a:t>briefly</a:t>
            </a:r>
            <a:r>
              <a:rPr dirty="0" spc="-75"/>
              <a:t> </a:t>
            </a:r>
            <a:r>
              <a:rPr dirty="0" spc="-25"/>
              <a:t>overlaps</a:t>
            </a:r>
            <a:r>
              <a:rPr dirty="0" spc="-70"/>
              <a:t> </a:t>
            </a:r>
            <a:r>
              <a:rPr dirty="0"/>
              <a:t>with</a:t>
            </a:r>
            <a:r>
              <a:rPr dirty="0" spc="-75"/>
              <a:t> </a:t>
            </a:r>
            <a:r>
              <a:rPr dirty="0"/>
              <a:t>yours.</a:t>
            </a:r>
            <a:r>
              <a:rPr dirty="0" spc="200"/>
              <a:t> </a:t>
            </a:r>
            <a:r>
              <a:rPr dirty="0" spc="-75"/>
              <a:t>You </a:t>
            </a:r>
            <a:r>
              <a:rPr dirty="0"/>
              <a:t>measure</a:t>
            </a:r>
            <a:r>
              <a:rPr dirty="0" spc="-70"/>
              <a:t> </a:t>
            </a:r>
            <a:r>
              <a:rPr dirty="0"/>
              <a:t>your</a:t>
            </a:r>
            <a:r>
              <a:rPr dirty="0" spc="-75"/>
              <a:t> </a:t>
            </a:r>
            <a:r>
              <a:rPr dirty="0" spc="-40"/>
              <a:t>friend’s</a:t>
            </a:r>
            <a:r>
              <a:rPr dirty="0" spc="-70"/>
              <a:t> </a:t>
            </a:r>
            <a:r>
              <a:rPr dirty="0" spc="-10"/>
              <a:t>ruler </a:t>
            </a:r>
            <a:r>
              <a:rPr dirty="0"/>
              <a:t>to</a:t>
            </a:r>
            <a:r>
              <a:rPr dirty="0" spc="50"/>
              <a:t> </a:t>
            </a:r>
            <a:r>
              <a:rPr dirty="0"/>
              <a:t>be</a:t>
            </a:r>
            <a:r>
              <a:rPr dirty="0" spc="45"/>
              <a:t> </a:t>
            </a:r>
            <a:r>
              <a:rPr dirty="0"/>
              <a:t>shorter</a:t>
            </a:r>
            <a:r>
              <a:rPr dirty="0" spc="45"/>
              <a:t> </a:t>
            </a:r>
            <a:r>
              <a:rPr dirty="0" spc="70"/>
              <a:t>than</a:t>
            </a:r>
            <a:r>
              <a:rPr dirty="0" spc="50"/>
              <a:t> </a:t>
            </a:r>
            <a:r>
              <a:rPr dirty="0"/>
              <a:t>12</a:t>
            </a:r>
            <a:r>
              <a:rPr dirty="0" spc="50"/>
              <a:t> </a:t>
            </a:r>
            <a:r>
              <a:rPr dirty="0"/>
              <a:t>inches.</a:t>
            </a:r>
            <a:r>
              <a:rPr dirty="0" spc="320"/>
              <a:t> </a:t>
            </a:r>
            <a:r>
              <a:rPr dirty="0"/>
              <a:t>Your</a:t>
            </a:r>
            <a:r>
              <a:rPr dirty="0" spc="45"/>
              <a:t> </a:t>
            </a:r>
            <a:r>
              <a:rPr dirty="0"/>
              <a:t>friend</a:t>
            </a:r>
            <a:r>
              <a:rPr dirty="0" spc="50"/>
              <a:t> </a:t>
            </a:r>
            <a:r>
              <a:rPr dirty="0"/>
              <a:t>measures</a:t>
            </a:r>
            <a:r>
              <a:rPr dirty="0" spc="45"/>
              <a:t> </a:t>
            </a:r>
            <a:r>
              <a:rPr dirty="0" spc="-25" b="0" i="1">
                <a:latin typeface="Bookman Old Style"/>
                <a:cs typeface="Bookman Old Style"/>
              </a:rPr>
              <a:t>your</a:t>
            </a:r>
            <a:r>
              <a:rPr dirty="0" spc="155" b="0" i="1">
                <a:latin typeface="Bookman Old Style"/>
                <a:cs typeface="Bookman Old Style"/>
              </a:rPr>
              <a:t> </a:t>
            </a:r>
            <a:r>
              <a:rPr dirty="0"/>
              <a:t>ruler</a:t>
            </a:r>
            <a:r>
              <a:rPr dirty="0" spc="45"/>
              <a:t> </a:t>
            </a:r>
            <a:r>
              <a:rPr dirty="0" spc="-25"/>
              <a:t>to </a:t>
            </a:r>
            <a:r>
              <a:rPr dirty="0"/>
              <a:t>be.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-3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3197966"/>
            <a:ext cx="3026410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970" indent="-37147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5605" algn="l"/>
              </a:tabLst>
            </a:pPr>
            <a:r>
              <a:rPr dirty="0" sz="2450" spc="-10">
                <a:latin typeface="Times New Roman"/>
                <a:cs typeface="Times New Roman"/>
              </a:rPr>
              <a:t>less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12</a:t>
            </a:r>
            <a:r>
              <a:rPr dirty="0" sz="2450" spc="-10">
                <a:latin typeface="Times New Roman"/>
                <a:cs typeface="Times New Roman"/>
              </a:rPr>
              <a:t> inches.</a:t>
            </a:r>
            <a:endParaRPr sz="2450">
              <a:latin typeface="Times New Roman"/>
              <a:cs typeface="Times New Roman"/>
            </a:endParaRPr>
          </a:p>
          <a:p>
            <a:pPr marL="394970" indent="-35941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exactly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12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inches.</a:t>
            </a:r>
            <a:endParaRPr sz="2450">
              <a:latin typeface="Times New Roman"/>
              <a:cs typeface="Times New Roman"/>
            </a:endParaRPr>
          </a:p>
          <a:p>
            <a:pPr marL="394970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more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12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inches.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5897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1.3.</a:t>
            </a:r>
            <a:r>
              <a:rPr dirty="0" sz="1200" spc="30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LENGTH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CONTRACTION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SIMULTANEITY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155"/>
              <a:t> </a:t>
            </a:r>
            <a:r>
              <a:rPr dirty="0"/>
              <a:t>square</a:t>
            </a:r>
            <a:r>
              <a:rPr dirty="0" spc="165"/>
              <a:t> </a:t>
            </a:r>
            <a:r>
              <a:rPr dirty="0"/>
              <a:t>in</a:t>
            </a:r>
            <a:r>
              <a:rPr dirty="0" spc="170"/>
              <a:t> </a:t>
            </a:r>
            <a:r>
              <a:rPr dirty="0"/>
              <a:t>the</a:t>
            </a:r>
            <a:r>
              <a:rPr dirty="0" spc="165"/>
              <a:t> </a:t>
            </a:r>
            <a:r>
              <a:rPr dirty="0" b="0" i="1">
                <a:latin typeface="Bookman Old Style"/>
                <a:cs typeface="Bookman Old Style"/>
              </a:rPr>
              <a:t>xz</a:t>
            </a:r>
            <a:r>
              <a:rPr dirty="0" spc="145" b="0" i="1">
                <a:latin typeface="Bookman Old Style"/>
                <a:cs typeface="Bookman Old Style"/>
              </a:rPr>
              <a:t> </a:t>
            </a:r>
            <a:r>
              <a:rPr dirty="0"/>
              <a:t>plane</a:t>
            </a:r>
            <a:r>
              <a:rPr dirty="0" spc="160"/>
              <a:t> </a:t>
            </a:r>
            <a:r>
              <a:rPr dirty="0"/>
              <a:t>is</a:t>
            </a:r>
            <a:r>
              <a:rPr dirty="0" spc="170"/>
              <a:t> </a:t>
            </a:r>
            <a:r>
              <a:rPr dirty="0" spc="114"/>
              <a:t>at</a:t>
            </a:r>
            <a:r>
              <a:rPr dirty="0" spc="165"/>
              <a:t> </a:t>
            </a:r>
            <a:r>
              <a:rPr dirty="0"/>
              <a:t>rest</a:t>
            </a:r>
            <a:r>
              <a:rPr dirty="0" spc="160"/>
              <a:t> </a:t>
            </a:r>
            <a:r>
              <a:rPr dirty="0"/>
              <a:t>in</a:t>
            </a:r>
            <a:r>
              <a:rPr dirty="0" spc="170"/>
              <a:t> </a:t>
            </a:r>
            <a:r>
              <a:rPr dirty="0"/>
              <a:t>your</a:t>
            </a:r>
            <a:r>
              <a:rPr dirty="0" spc="165"/>
              <a:t> </a:t>
            </a:r>
            <a:r>
              <a:rPr dirty="0" spc="-10"/>
              <a:t>reference</a:t>
            </a:r>
            <a:r>
              <a:rPr dirty="0" spc="160"/>
              <a:t> </a:t>
            </a:r>
            <a:r>
              <a:rPr dirty="0"/>
              <a:t>frame.</a:t>
            </a:r>
            <a:r>
              <a:rPr dirty="0" spc="585"/>
              <a:t> </a:t>
            </a:r>
            <a:r>
              <a:rPr dirty="0"/>
              <a:t>If</a:t>
            </a:r>
            <a:r>
              <a:rPr dirty="0" spc="165"/>
              <a:t> </a:t>
            </a:r>
            <a:r>
              <a:rPr dirty="0" spc="35"/>
              <a:t>it </a:t>
            </a:r>
            <a:r>
              <a:rPr dirty="0" spc="60"/>
              <a:t>starts</a:t>
            </a:r>
            <a:r>
              <a:rPr dirty="0" spc="245"/>
              <a:t> </a:t>
            </a:r>
            <a:r>
              <a:rPr dirty="0"/>
              <a:t>moving</a:t>
            </a:r>
            <a:r>
              <a:rPr dirty="0" spc="250"/>
              <a:t> </a:t>
            </a:r>
            <a:r>
              <a:rPr dirty="0"/>
              <a:t>in</a:t>
            </a:r>
            <a:r>
              <a:rPr dirty="0" spc="245"/>
              <a:t> </a:t>
            </a:r>
            <a:r>
              <a:rPr dirty="0"/>
              <a:t>the</a:t>
            </a:r>
            <a:r>
              <a:rPr dirty="0" spc="250"/>
              <a:t> </a:t>
            </a:r>
            <a:r>
              <a:rPr dirty="0" b="0" i="1">
                <a:latin typeface="Bookman Old Style"/>
                <a:cs typeface="Bookman Old Style"/>
              </a:rPr>
              <a:t>z</a:t>
            </a:r>
            <a:r>
              <a:rPr dirty="0" spc="225" b="0" i="1">
                <a:latin typeface="Bookman Old Style"/>
                <a:cs typeface="Bookman Old Style"/>
              </a:rPr>
              <a:t> </a:t>
            </a:r>
            <a:r>
              <a:rPr dirty="0"/>
              <a:t>direction</a:t>
            </a:r>
            <a:r>
              <a:rPr dirty="0" spc="250"/>
              <a:t> </a:t>
            </a:r>
            <a:r>
              <a:rPr dirty="0"/>
              <a:t>then</a:t>
            </a:r>
            <a:r>
              <a:rPr dirty="0" spc="245"/>
              <a:t> </a:t>
            </a:r>
            <a:r>
              <a:rPr dirty="0"/>
              <a:t>in</a:t>
            </a:r>
            <a:r>
              <a:rPr dirty="0" spc="250"/>
              <a:t> </a:t>
            </a:r>
            <a:r>
              <a:rPr dirty="0"/>
              <a:t>your</a:t>
            </a:r>
            <a:r>
              <a:rPr dirty="0" spc="245"/>
              <a:t> </a:t>
            </a:r>
            <a:r>
              <a:rPr dirty="0"/>
              <a:t>reference</a:t>
            </a:r>
            <a:r>
              <a:rPr dirty="0" spc="250"/>
              <a:t> </a:t>
            </a:r>
            <a:r>
              <a:rPr dirty="0"/>
              <a:t>frame</a:t>
            </a:r>
            <a:r>
              <a:rPr dirty="0" spc="240"/>
              <a:t> </a:t>
            </a:r>
            <a:r>
              <a:rPr dirty="0" spc="35"/>
              <a:t>it </a:t>
            </a:r>
            <a:r>
              <a:rPr dirty="0" spc="-30"/>
              <a:t>will</a:t>
            </a:r>
            <a:r>
              <a:rPr dirty="0" spc="-125"/>
              <a:t> </a:t>
            </a:r>
            <a:r>
              <a:rPr dirty="0" spc="-10"/>
              <a:t>now</a:t>
            </a:r>
            <a:r>
              <a:rPr dirty="0" spc="-90"/>
              <a:t> </a:t>
            </a:r>
            <a:r>
              <a:rPr dirty="0"/>
              <a:t>be.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421615"/>
            <a:ext cx="7150734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7985" indent="-372110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8620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rectangle,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taller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it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wide.</a:t>
            </a:r>
            <a:endParaRPr sz="2450">
              <a:latin typeface="Times New Roman"/>
              <a:cs typeface="Times New Roman"/>
            </a:endParaRPr>
          </a:p>
          <a:p>
            <a:pPr marL="387985" indent="-36004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8620" algn="l"/>
              </a:tabLst>
            </a:pPr>
            <a:r>
              <a:rPr dirty="0" sz="2450">
                <a:latin typeface="Times New Roman"/>
                <a:cs typeface="Times New Roman"/>
              </a:rPr>
              <a:t>still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square,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85">
                <a:latin typeface="Times New Roman"/>
                <a:cs typeface="Times New Roman"/>
              </a:rPr>
              <a:t>but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smaller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proper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dimensions.</a:t>
            </a:r>
            <a:endParaRPr sz="2450">
              <a:latin typeface="Times New Roman"/>
              <a:cs typeface="Times New Roman"/>
            </a:endParaRPr>
          </a:p>
          <a:p>
            <a:pPr marL="387985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8620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rectangle,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wider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it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tall.</a:t>
            </a:r>
            <a:endParaRPr sz="2450">
              <a:latin typeface="Times New Roman"/>
              <a:cs typeface="Times New Roman"/>
            </a:endParaRPr>
          </a:p>
          <a:p>
            <a:pPr marL="387985" indent="-37592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8620" algn="l"/>
              </a:tabLst>
            </a:pPr>
            <a:r>
              <a:rPr dirty="0" sz="2450" spc="-10">
                <a:latin typeface="Times New Roman"/>
                <a:cs typeface="Times New Roman"/>
              </a:rPr>
              <a:t>unchanged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5897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1.3.</a:t>
            </a:r>
            <a:r>
              <a:rPr dirty="0" sz="1200" spc="30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LENGTH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CONTRACTION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SIMULTANEITY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155"/>
              <a:t> </a:t>
            </a:r>
            <a:r>
              <a:rPr dirty="0"/>
              <a:t>square</a:t>
            </a:r>
            <a:r>
              <a:rPr dirty="0" spc="165"/>
              <a:t> </a:t>
            </a:r>
            <a:r>
              <a:rPr dirty="0"/>
              <a:t>in</a:t>
            </a:r>
            <a:r>
              <a:rPr dirty="0" spc="170"/>
              <a:t> </a:t>
            </a:r>
            <a:r>
              <a:rPr dirty="0"/>
              <a:t>the</a:t>
            </a:r>
            <a:r>
              <a:rPr dirty="0" spc="165"/>
              <a:t> </a:t>
            </a:r>
            <a:r>
              <a:rPr dirty="0" b="0" i="1">
                <a:latin typeface="Bookman Old Style"/>
                <a:cs typeface="Bookman Old Style"/>
              </a:rPr>
              <a:t>xz</a:t>
            </a:r>
            <a:r>
              <a:rPr dirty="0" spc="145" b="0" i="1">
                <a:latin typeface="Bookman Old Style"/>
                <a:cs typeface="Bookman Old Style"/>
              </a:rPr>
              <a:t> </a:t>
            </a:r>
            <a:r>
              <a:rPr dirty="0"/>
              <a:t>plane</a:t>
            </a:r>
            <a:r>
              <a:rPr dirty="0" spc="160"/>
              <a:t> </a:t>
            </a:r>
            <a:r>
              <a:rPr dirty="0"/>
              <a:t>is</a:t>
            </a:r>
            <a:r>
              <a:rPr dirty="0" spc="170"/>
              <a:t> </a:t>
            </a:r>
            <a:r>
              <a:rPr dirty="0" spc="114"/>
              <a:t>at</a:t>
            </a:r>
            <a:r>
              <a:rPr dirty="0" spc="165"/>
              <a:t> </a:t>
            </a:r>
            <a:r>
              <a:rPr dirty="0"/>
              <a:t>rest</a:t>
            </a:r>
            <a:r>
              <a:rPr dirty="0" spc="160"/>
              <a:t> </a:t>
            </a:r>
            <a:r>
              <a:rPr dirty="0"/>
              <a:t>in</a:t>
            </a:r>
            <a:r>
              <a:rPr dirty="0" spc="170"/>
              <a:t> </a:t>
            </a:r>
            <a:r>
              <a:rPr dirty="0"/>
              <a:t>your</a:t>
            </a:r>
            <a:r>
              <a:rPr dirty="0" spc="165"/>
              <a:t> </a:t>
            </a:r>
            <a:r>
              <a:rPr dirty="0" spc="-10"/>
              <a:t>reference</a:t>
            </a:r>
            <a:r>
              <a:rPr dirty="0" spc="160"/>
              <a:t> </a:t>
            </a:r>
            <a:r>
              <a:rPr dirty="0"/>
              <a:t>frame.</a:t>
            </a:r>
            <a:r>
              <a:rPr dirty="0" spc="585"/>
              <a:t> </a:t>
            </a:r>
            <a:r>
              <a:rPr dirty="0"/>
              <a:t>If</a:t>
            </a:r>
            <a:r>
              <a:rPr dirty="0" spc="165"/>
              <a:t> </a:t>
            </a:r>
            <a:r>
              <a:rPr dirty="0" spc="35"/>
              <a:t>it </a:t>
            </a:r>
            <a:r>
              <a:rPr dirty="0" spc="60"/>
              <a:t>starts</a:t>
            </a:r>
            <a:r>
              <a:rPr dirty="0" spc="245"/>
              <a:t> </a:t>
            </a:r>
            <a:r>
              <a:rPr dirty="0"/>
              <a:t>moving</a:t>
            </a:r>
            <a:r>
              <a:rPr dirty="0" spc="250"/>
              <a:t> </a:t>
            </a:r>
            <a:r>
              <a:rPr dirty="0"/>
              <a:t>in</a:t>
            </a:r>
            <a:r>
              <a:rPr dirty="0" spc="245"/>
              <a:t> </a:t>
            </a:r>
            <a:r>
              <a:rPr dirty="0"/>
              <a:t>the</a:t>
            </a:r>
            <a:r>
              <a:rPr dirty="0" spc="250"/>
              <a:t> </a:t>
            </a:r>
            <a:r>
              <a:rPr dirty="0" b="0" i="1">
                <a:latin typeface="Bookman Old Style"/>
                <a:cs typeface="Bookman Old Style"/>
              </a:rPr>
              <a:t>z</a:t>
            </a:r>
            <a:r>
              <a:rPr dirty="0" spc="225" b="0" i="1">
                <a:latin typeface="Bookman Old Style"/>
                <a:cs typeface="Bookman Old Style"/>
              </a:rPr>
              <a:t> </a:t>
            </a:r>
            <a:r>
              <a:rPr dirty="0"/>
              <a:t>direction</a:t>
            </a:r>
            <a:r>
              <a:rPr dirty="0" spc="250"/>
              <a:t> </a:t>
            </a:r>
            <a:r>
              <a:rPr dirty="0"/>
              <a:t>then</a:t>
            </a:r>
            <a:r>
              <a:rPr dirty="0" spc="245"/>
              <a:t> </a:t>
            </a:r>
            <a:r>
              <a:rPr dirty="0"/>
              <a:t>in</a:t>
            </a:r>
            <a:r>
              <a:rPr dirty="0" spc="250"/>
              <a:t> </a:t>
            </a:r>
            <a:r>
              <a:rPr dirty="0"/>
              <a:t>your</a:t>
            </a:r>
            <a:r>
              <a:rPr dirty="0" spc="245"/>
              <a:t> </a:t>
            </a:r>
            <a:r>
              <a:rPr dirty="0"/>
              <a:t>reference</a:t>
            </a:r>
            <a:r>
              <a:rPr dirty="0" spc="250"/>
              <a:t> </a:t>
            </a:r>
            <a:r>
              <a:rPr dirty="0"/>
              <a:t>frame</a:t>
            </a:r>
            <a:r>
              <a:rPr dirty="0" spc="240"/>
              <a:t> </a:t>
            </a:r>
            <a:r>
              <a:rPr dirty="0" spc="35"/>
              <a:t>it </a:t>
            </a:r>
            <a:r>
              <a:rPr dirty="0" spc="-30"/>
              <a:t>will</a:t>
            </a:r>
            <a:r>
              <a:rPr dirty="0" spc="-125"/>
              <a:t> </a:t>
            </a:r>
            <a:r>
              <a:rPr dirty="0" spc="-10"/>
              <a:t>now</a:t>
            </a:r>
            <a:r>
              <a:rPr dirty="0" spc="-90"/>
              <a:t> </a:t>
            </a:r>
            <a:r>
              <a:rPr dirty="0"/>
              <a:t>be.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45" y="2421615"/>
            <a:ext cx="7158355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970" indent="-37147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rectangle,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taller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it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wide.</a:t>
            </a:r>
            <a:endParaRPr sz="2450">
              <a:latin typeface="Times New Roman"/>
              <a:cs typeface="Times New Roman"/>
            </a:endParaRPr>
          </a:p>
          <a:p>
            <a:pPr marL="394970" indent="-35941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still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square,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85">
                <a:latin typeface="Times New Roman"/>
                <a:cs typeface="Times New Roman"/>
              </a:rPr>
              <a:t>but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smaller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proper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dimensions.</a:t>
            </a:r>
            <a:endParaRPr sz="2450">
              <a:latin typeface="Times New Roman"/>
              <a:cs typeface="Times New Roman"/>
            </a:endParaRPr>
          </a:p>
          <a:p>
            <a:pPr marL="394970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rectangle,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wider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it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tall.</a:t>
            </a:r>
            <a:endParaRPr sz="2450">
              <a:latin typeface="Times New Roman"/>
              <a:cs typeface="Times New Roman"/>
            </a:endParaRPr>
          </a:p>
          <a:p>
            <a:pPr marL="394970" indent="-37592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 spc="-10">
                <a:latin typeface="Times New Roman"/>
                <a:cs typeface="Times New Roman"/>
              </a:rPr>
              <a:t>unchanged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0679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1.1.</a:t>
            </a:r>
            <a:r>
              <a:rPr dirty="0" sz="1200" spc="19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GALILEAN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RELATIVITY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00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35"/>
              <a:t>You</a:t>
            </a:r>
            <a:r>
              <a:rPr dirty="0" spc="70"/>
              <a:t> </a:t>
            </a:r>
            <a:r>
              <a:rPr dirty="0"/>
              <a:t>are</a:t>
            </a:r>
            <a:r>
              <a:rPr dirty="0" spc="60"/>
              <a:t> </a:t>
            </a:r>
            <a:r>
              <a:rPr dirty="0"/>
              <a:t>inside</a:t>
            </a:r>
            <a:r>
              <a:rPr dirty="0" spc="65"/>
              <a:t> </a:t>
            </a:r>
            <a:r>
              <a:rPr dirty="0"/>
              <a:t>a</a:t>
            </a:r>
            <a:r>
              <a:rPr dirty="0" spc="70"/>
              <a:t> </a:t>
            </a:r>
            <a:r>
              <a:rPr dirty="0"/>
              <a:t>train.</a:t>
            </a:r>
            <a:r>
              <a:rPr dirty="0" spc="320"/>
              <a:t> </a:t>
            </a:r>
            <a:r>
              <a:rPr dirty="0" spc="-35"/>
              <a:t>You</a:t>
            </a:r>
            <a:r>
              <a:rPr dirty="0" spc="70"/>
              <a:t> </a:t>
            </a:r>
            <a:r>
              <a:rPr dirty="0"/>
              <a:t>cannot</a:t>
            </a:r>
            <a:r>
              <a:rPr dirty="0" spc="60"/>
              <a:t> </a:t>
            </a:r>
            <a:r>
              <a:rPr dirty="0"/>
              <a:t>look</a:t>
            </a:r>
            <a:r>
              <a:rPr dirty="0" spc="70"/>
              <a:t> </a:t>
            </a:r>
            <a:r>
              <a:rPr dirty="0"/>
              <a:t>out</a:t>
            </a:r>
            <a:r>
              <a:rPr dirty="0" spc="65"/>
              <a:t> </a:t>
            </a:r>
            <a:r>
              <a:rPr dirty="0"/>
              <a:t>a</a:t>
            </a:r>
            <a:r>
              <a:rPr dirty="0" spc="70"/>
              <a:t> </a:t>
            </a:r>
            <a:r>
              <a:rPr dirty="0" spc="-35"/>
              <a:t>window</a:t>
            </a:r>
            <a:r>
              <a:rPr dirty="0" spc="65"/>
              <a:t> </a:t>
            </a:r>
            <a:r>
              <a:rPr dirty="0"/>
              <a:t>or</a:t>
            </a:r>
            <a:r>
              <a:rPr dirty="0" spc="65"/>
              <a:t> </a:t>
            </a:r>
            <a:r>
              <a:rPr dirty="0" spc="-10"/>
              <a:t>commu- </a:t>
            </a:r>
            <a:r>
              <a:rPr dirty="0"/>
              <a:t>nicate</a:t>
            </a:r>
            <a:r>
              <a:rPr dirty="0" spc="85"/>
              <a:t> </a:t>
            </a:r>
            <a:r>
              <a:rPr dirty="0"/>
              <a:t>with</a:t>
            </a:r>
            <a:r>
              <a:rPr dirty="0" spc="85"/>
              <a:t> </a:t>
            </a:r>
            <a:r>
              <a:rPr dirty="0"/>
              <a:t>the</a:t>
            </a:r>
            <a:r>
              <a:rPr dirty="0" spc="85"/>
              <a:t> </a:t>
            </a:r>
            <a:r>
              <a:rPr dirty="0"/>
              <a:t>outside</a:t>
            </a:r>
            <a:r>
              <a:rPr dirty="0" spc="80"/>
              <a:t> </a:t>
            </a:r>
            <a:r>
              <a:rPr dirty="0"/>
              <a:t>world</a:t>
            </a:r>
            <a:r>
              <a:rPr dirty="0" spc="90"/>
              <a:t> </a:t>
            </a:r>
            <a:r>
              <a:rPr dirty="0"/>
              <a:t>in</a:t>
            </a:r>
            <a:r>
              <a:rPr dirty="0" spc="85"/>
              <a:t> </a:t>
            </a:r>
            <a:r>
              <a:rPr dirty="0"/>
              <a:t>any</a:t>
            </a:r>
            <a:r>
              <a:rPr dirty="0" spc="85"/>
              <a:t> </a:t>
            </a:r>
            <a:r>
              <a:rPr dirty="0"/>
              <a:t>way.</a:t>
            </a:r>
            <a:r>
              <a:rPr dirty="0" spc="360"/>
              <a:t> </a:t>
            </a:r>
            <a:r>
              <a:rPr dirty="0"/>
              <a:t>Which</a:t>
            </a:r>
            <a:r>
              <a:rPr dirty="0" spc="85"/>
              <a:t> </a:t>
            </a:r>
            <a:r>
              <a:rPr dirty="0"/>
              <a:t>of</a:t>
            </a:r>
            <a:r>
              <a:rPr dirty="0" spc="85"/>
              <a:t> </a:t>
            </a:r>
            <a:r>
              <a:rPr dirty="0"/>
              <a:t>the</a:t>
            </a:r>
            <a:r>
              <a:rPr dirty="0" spc="85"/>
              <a:t> </a:t>
            </a:r>
            <a:r>
              <a:rPr dirty="0" spc="-55"/>
              <a:t>following </a:t>
            </a:r>
            <a:r>
              <a:rPr dirty="0"/>
              <a:t>could</a:t>
            </a:r>
            <a:r>
              <a:rPr dirty="0" spc="60"/>
              <a:t> </a:t>
            </a:r>
            <a:r>
              <a:rPr dirty="0"/>
              <a:t>you</a:t>
            </a:r>
            <a:r>
              <a:rPr dirty="0" spc="60"/>
              <a:t> </a:t>
            </a:r>
            <a:r>
              <a:rPr dirty="0"/>
              <a:t>detect?</a:t>
            </a:r>
            <a:r>
              <a:rPr dirty="0" spc="290"/>
              <a:t> </a:t>
            </a:r>
            <a:r>
              <a:rPr dirty="0"/>
              <a:t>(Choose</a:t>
            </a:r>
            <a:r>
              <a:rPr dirty="0" spc="60"/>
              <a:t> </a:t>
            </a:r>
            <a:r>
              <a:rPr dirty="0"/>
              <a:t>all</a:t>
            </a:r>
            <a:r>
              <a:rPr dirty="0" spc="55"/>
              <a:t> </a:t>
            </a:r>
            <a:r>
              <a:rPr dirty="0" spc="110"/>
              <a:t>that</a:t>
            </a:r>
            <a:r>
              <a:rPr dirty="0" spc="6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421615"/>
            <a:ext cx="5814695" cy="368236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970" indent="-37147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engineer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slams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brakes.</a:t>
            </a:r>
            <a:endParaRPr sz="2450">
              <a:latin typeface="Times New Roman"/>
              <a:cs typeface="Times New Roman"/>
            </a:endParaRPr>
          </a:p>
          <a:p>
            <a:pPr marL="394970" indent="-35941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train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bouncing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up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down.</a:t>
            </a:r>
            <a:endParaRPr sz="2450">
              <a:latin typeface="Times New Roman"/>
              <a:cs typeface="Times New Roman"/>
            </a:endParaRPr>
          </a:p>
          <a:p>
            <a:pPr marL="394970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train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moving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forward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at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200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mph.</a:t>
            </a:r>
            <a:endParaRPr sz="2450">
              <a:latin typeface="Times New Roman"/>
              <a:cs typeface="Times New Roman"/>
            </a:endParaRPr>
          </a:p>
          <a:p>
            <a:pPr marL="394970" indent="-37592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train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moving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backward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at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200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mph.</a:t>
            </a:r>
            <a:endParaRPr sz="2450">
              <a:latin typeface="Times New Roman"/>
              <a:cs typeface="Times New Roman"/>
            </a:endParaRPr>
          </a:p>
          <a:p>
            <a:pPr marL="394970" indent="-3511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track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circular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rather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straight.</a:t>
            </a:r>
            <a:endParaRPr sz="2450">
              <a:latin typeface="Times New Roman"/>
              <a:cs typeface="Times New Roman"/>
            </a:endParaRPr>
          </a:p>
          <a:p>
            <a:pPr marL="394970" indent="-34290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train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moving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downhill.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A,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B,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E,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F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5897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1.3.</a:t>
            </a:r>
            <a:r>
              <a:rPr dirty="0" sz="1200" spc="30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LENGTH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CONTRACTION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SIMULTANEITY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155"/>
              <a:t> </a:t>
            </a:r>
            <a:r>
              <a:rPr dirty="0"/>
              <a:t>square</a:t>
            </a:r>
            <a:r>
              <a:rPr dirty="0" spc="150"/>
              <a:t> </a:t>
            </a:r>
            <a:r>
              <a:rPr dirty="0"/>
              <a:t>in</a:t>
            </a:r>
            <a:r>
              <a:rPr dirty="0" spc="155"/>
              <a:t> </a:t>
            </a:r>
            <a:r>
              <a:rPr dirty="0"/>
              <a:t>the</a:t>
            </a:r>
            <a:r>
              <a:rPr dirty="0" spc="150"/>
              <a:t> </a:t>
            </a:r>
            <a:r>
              <a:rPr dirty="0" b="0" i="1">
                <a:latin typeface="Bookman Old Style"/>
                <a:cs typeface="Bookman Old Style"/>
              </a:rPr>
              <a:t>xy</a:t>
            </a:r>
            <a:r>
              <a:rPr dirty="0" spc="110" b="0" i="1">
                <a:latin typeface="Bookman Old Style"/>
                <a:cs typeface="Bookman Old Style"/>
              </a:rPr>
              <a:t> </a:t>
            </a:r>
            <a:r>
              <a:rPr dirty="0"/>
              <a:t>plane</a:t>
            </a:r>
            <a:r>
              <a:rPr dirty="0" spc="155"/>
              <a:t> </a:t>
            </a:r>
            <a:r>
              <a:rPr dirty="0"/>
              <a:t>is</a:t>
            </a:r>
            <a:r>
              <a:rPr dirty="0" spc="155"/>
              <a:t> </a:t>
            </a:r>
            <a:r>
              <a:rPr dirty="0" spc="114"/>
              <a:t>at</a:t>
            </a:r>
            <a:r>
              <a:rPr dirty="0" spc="150"/>
              <a:t> </a:t>
            </a:r>
            <a:r>
              <a:rPr dirty="0"/>
              <a:t>rest</a:t>
            </a:r>
            <a:r>
              <a:rPr dirty="0" spc="155"/>
              <a:t> </a:t>
            </a:r>
            <a:r>
              <a:rPr dirty="0"/>
              <a:t>in</a:t>
            </a:r>
            <a:r>
              <a:rPr dirty="0" spc="150"/>
              <a:t> </a:t>
            </a:r>
            <a:r>
              <a:rPr dirty="0"/>
              <a:t>your</a:t>
            </a:r>
            <a:r>
              <a:rPr dirty="0" spc="155"/>
              <a:t> </a:t>
            </a:r>
            <a:r>
              <a:rPr dirty="0" spc="-10"/>
              <a:t>reference</a:t>
            </a:r>
            <a:r>
              <a:rPr dirty="0" spc="150"/>
              <a:t> </a:t>
            </a:r>
            <a:r>
              <a:rPr dirty="0"/>
              <a:t>frame.</a:t>
            </a:r>
            <a:r>
              <a:rPr dirty="0" spc="565"/>
              <a:t> </a:t>
            </a:r>
            <a:r>
              <a:rPr dirty="0"/>
              <a:t>If</a:t>
            </a:r>
            <a:r>
              <a:rPr dirty="0" spc="150"/>
              <a:t> </a:t>
            </a:r>
            <a:r>
              <a:rPr dirty="0" spc="35"/>
              <a:t>it </a:t>
            </a:r>
            <a:r>
              <a:rPr dirty="0" spc="60"/>
              <a:t>starts</a:t>
            </a:r>
            <a:r>
              <a:rPr dirty="0" spc="245"/>
              <a:t> </a:t>
            </a:r>
            <a:r>
              <a:rPr dirty="0"/>
              <a:t>moving</a:t>
            </a:r>
            <a:r>
              <a:rPr dirty="0" spc="250"/>
              <a:t> </a:t>
            </a:r>
            <a:r>
              <a:rPr dirty="0"/>
              <a:t>in</a:t>
            </a:r>
            <a:r>
              <a:rPr dirty="0" spc="245"/>
              <a:t> </a:t>
            </a:r>
            <a:r>
              <a:rPr dirty="0"/>
              <a:t>the</a:t>
            </a:r>
            <a:r>
              <a:rPr dirty="0" spc="250"/>
              <a:t> </a:t>
            </a:r>
            <a:r>
              <a:rPr dirty="0" b="0" i="1">
                <a:latin typeface="Bookman Old Style"/>
                <a:cs typeface="Bookman Old Style"/>
              </a:rPr>
              <a:t>z</a:t>
            </a:r>
            <a:r>
              <a:rPr dirty="0" spc="225" b="0" i="1">
                <a:latin typeface="Bookman Old Style"/>
                <a:cs typeface="Bookman Old Style"/>
              </a:rPr>
              <a:t> </a:t>
            </a:r>
            <a:r>
              <a:rPr dirty="0"/>
              <a:t>direction</a:t>
            </a:r>
            <a:r>
              <a:rPr dirty="0" spc="250"/>
              <a:t> </a:t>
            </a:r>
            <a:r>
              <a:rPr dirty="0"/>
              <a:t>then</a:t>
            </a:r>
            <a:r>
              <a:rPr dirty="0" spc="245"/>
              <a:t> </a:t>
            </a:r>
            <a:r>
              <a:rPr dirty="0"/>
              <a:t>in</a:t>
            </a:r>
            <a:r>
              <a:rPr dirty="0" spc="250"/>
              <a:t> </a:t>
            </a:r>
            <a:r>
              <a:rPr dirty="0"/>
              <a:t>your</a:t>
            </a:r>
            <a:r>
              <a:rPr dirty="0" spc="245"/>
              <a:t> </a:t>
            </a:r>
            <a:r>
              <a:rPr dirty="0"/>
              <a:t>reference</a:t>
            </a:r>
            <a:r>
              <a:rPr dirty="0" spc="250"/>
              <a:t> </a:t>
            </a:r>
            <a:r>
              <a:rPr dirty="0"/>
              <a:t>frame</a:t>
            </a:r>
            <a:r>
              <a:rPr dirty="0" spc="240"/>
              <a:t> </a:t>
            </a:r>
            <a:r>
              <a:rPr dirty="0" spc="35"/>
              <a:t>it </a:t>
            </a:r>
            <a:r>
              <a:rPr dirty="0" spc="-30"/>
              <a:t>will</a:t>
            </a:r>
            <a:r>
              <a:rPr dirty="0" spc="-125"/>
              <a:t> </a:t>
            </a:r>
            <a:r>
              <a:rPr dirty="0" spc="-10"/>
              <a:t>now</a:t>
            </a:r>
            <a:r>
              <a:rPr dirty="0" spc="-90"/>
              <a:t> </a:t>
            </a:r>
            <a:r>
              <a:rPr dirty="0"/>
              <a:t>be.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421615"/>
            <a:ext cx="7150734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7985" indent="-372110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8620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rectangle,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taller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it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wide.</a:t>
            </a:r>
            <a:endParaRPr sz="2450">
              <a:latin typeface="Times New Roman"/>
              <a:cs typeface="Times New Roman"/>
            </a:endParaRPr>
          </a:p>
          <a:p>
            <a:pPr marL="387985" indent="-36004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8620" algn="l"/>
              </a:tabLst>
            </a:pPr>
            <a:r>
              <a:rPr dirty="0" sz="2450">
                <a:latin typeface="Times New Roman"/>
                <a:cs typeface="Times New Roman"/>
              </a:rPr>
              <a:t>still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square,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85">
                <a:latin typeface="Times New Roman"/>
                <a:cs typeface="Times New Roman"/>
              </a:rPr>
              <a:t>but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smaller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proper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dimensions.</a:t>
            </a:r>
            <a:endParaRPr sz="2450">
              <a:latin typeface="Times New Roman"/>
              <a:cs typeface="Times New Roman"/>
            </a:endParaRPr>
          </a:p>
          <a:p>
            <a:pPr marL="387985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8620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rectangle,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wider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it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tall.</a:t>
            </a:r>
            <a:endParaRPr sz="2450">
              <a:latin typeface="Times New Roman"/>
              <a:cs typeface="Times New Roman"/>
            </a:endParaRPr>
          </a:p>
          <a:p>
            <a:pPr marL="387985" indent="-37592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8620" algn="l"/>
              </a:tabLst>
            </a:pPr>
            <a:r>
              <a:rPr dirty="0" sz="2450" spc="-10">
                <a:latin typeface="Times New Roman"/>
                <a:cs typeface="Times New Roman"/>
              </a:rPr>
              <a:t>unchanged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5897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1.3.</a:t>
            </a:r>
            <a:r>
              <a:rPr dirty="0" sz="1200" spc="30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LENGTH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CONTRACTION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SIMULTANEITY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155"/>
              <a:t> </a:t>
            </a:r>
            <a:r>
              <a:rPr dirty="0"/>
              <a:t>square</a:t>
            </a:r>
            <a:r>
              <a:rPr dirty="0" spc="150"/>
              <a:t> </a:t>
            </a:r>
            <a:r>
              <a:rPr dirty="0"/>
              <a:t>in</a:t>
            </a:r>
            <a:r>
              <a:rPr dirty="0" spc="155"/>
              <a:t> </a:t>
            </a:r>
            <a:r>
              <a:rPr dirty="0"/>
              <a:t>the</a:t>
            </a:r>
            <a:r>
              <a:rPr dirty="0" spc="150"/>
              <a:t> </a:t>
            </a:r>
            <a:r>
              <a:rPr dirty="0" b="0" i="1">
                <a:latin typeface="Bookman Old Style"/>
                <a:cs typeface="Bookman Old Style"/>
              </a:rPr>
              <a:t>xy</a:t>
            </a:r>
            <a:r>
              <a:rPr dirty="0" spc="110" b="0" i="1">
                <a:latin typeface="Bookman Old Style"/>
                <a:cs typeface="Bookman Old Style"/>
              </a:rPr>
              <a:t> </a:t>
            </a:r>
            <a:r>
              <a:rPr dirty="0"/>
              <a:t>plane</a:t>
            </a:r>
            <a:r>
              <a:rPr dirty="0" spc="155"/>
              <a:t> </a:t>
            </a:r>
            <a:r>
              <a:rPr dirty="0"/>
              <a:t>is</a:t>
            </a:r>
            <a:r>
              <a:rPr dirty="0" spc="155"/>
              <a:t> </a:t>
            </a:r>
            <a:r>
              <a:rPr dirty="0" spc="114"/>
              <a:t>at</a:t>
            </a:r>
            <a:r>
              <a:rPr dirty="0" spc="150"/>
              <a:t> </a:t>
            </a:r>
            <a:r>
              <a:rPr dirty="0"/>
              <a:t>rest</a:t>
            </a:r>
            <a:r>
              <a:rPr dirty="0" spc="155"/>
              <a:t> </a:t>
            </a:r>
            <a:r>
              <a:rPr dirty="0"/>
              <a:t>in</a:t>
            </a:r>
            <a:r>
              <a:rPr dirty="0" spc="150"/>
              <a:t> </a:t>
            </a:r>
            <a:r>
              <a:rPr dirty="0"/>
              <a:t>your</a:t>
            </a:r>
            <a:r>
              <a:rPr dirty="0" spc="155"/>
              <a:t> </a:t>
            </a:r>
            <a:r>
              <a:rPr dirty="0" spc="-10"/>
              <a:t>reference</a:t>
            </a:r>
            <a:r>
              <a:rPr dirty="0" spc="150"/>
              <a:t> </a:t>
            </a:r>
            <a:r>
              <a:rPr dirty="0"/>
              <a:t>frame.</a:t>
            </a:r>
            <a:r>
              <a:rPr dirty="0" spc="565"/>
              <a:t> </a:t>
            </a:r>
            <a:r>
              <a:rPr dirty="0"/>
              <a:t>If</a:t>
            </a:r>
            <a:r>
              <a:rPr dirty="0" spc="150"/>
              <a:t> </a:t>
            </a:r>
            <a:r>
              <a:rPr dirty="0" spc="35"/>
              <a:t>it </a:t>
            </a:r>
            <a:r>
              <a:rPr dirty="0" spc="60"/>
              <a:t>starts</a:t>
            </a:r>
            <a:r>
              <a:rPr dirty="0" spc="245"/>
              <a:t> </a:t>
            </a:r>
            <a:r>
              <a:rPr dirty="0"/>
              <a:t>moving</a:t>
            </a:r>
            <a:r>
              <a:rPr dirty="0" spc="250"/>
              <a:t> </a:t>
            </a:r>
            <a:r>
              <a:rPr dirty="0"/>
              <a:t>in</a:t>
            </a:r>
            <a:r>
              <a:rPr dirty="0" spc="245"/>
              <a:t> </a:t>
            </a:r>
            <a:r>
              <a:rPr dirty="0"/>
              <a:t>the</a:t>
            </a:r>
            <a:r>
              <a:rPr dirty="0" spc="250"/>
              <a:t> </a:t>
            </a:r>
            <a:r>
              <a:rPr dirty="0" b="0" i="1">
                <a:latin typeface="Bookman Old Style"/>
                <a:cs typeface="Bookman Old Style"/>
              </a:rPr>
              <a:t>z</a:t>
            </a:r>
            <a:r>
              <a:rPr dirty="0" spc="225" b="0" i="1">
                <a:latin typeface="Bookman Old Style"/>
                <a:cs typeface="Bookman Old Style"/>
              </a:rPr>
              <a:t> </a:t>
            </a:r>
            <a:r>
              <a:rPr dirty="0"/>
              <a:t>direction</a:t>
            </a:r>
            <a:r>
              <a:rPr dirty="0" spc="250"/>
              <a:t> </a:t>
            </a:r>
            <a:r>
              <a:rPr dirty="0"/>
              <a:t>then</a:t>
            </a:r>
            <a:r>
              <a:rPr dirty="0" spc="245"/>
              <a:t> </a:t>
            </a:r>
            <a:r>
              <a:rPr dirty="0"/>
              <a:t>in</a:t>
            </a:r>
            <a:r>
              <a:rPr dirty="0" spc="250"/>
              <a:t> </a:t>
            </a:r>
            <a:r>
              <a:rPr dirty="0"/>
              <a:t>your</a:t>
            </a:r>
            <a:r>
              <a:rPr dirty="0" spc="245"/>
              <a:t> </a:t>
            </a:r>
            <a:r>
              <a:rPr dirty="0"/>
              <a:t>reference</a:t>
            </a:r>
            <a:r>
              <a:rPr dirty="0" spc="250"/>
              <a:t> </a:t>
            </a:r>
            <a:r>
              <a:rPr dirty="0"/>
              <a:t>frame</a:t>
            </a:r>
            <a:r>
              <a:rPr dirty="0" spc="240"/>
              <a:t> </a:t>
            </a:r>
            <a:r>
              <a:rPr dirty="0" spc="35"/>
              <a:t>it </a:t>
            </a:r>
            <a:r>
              <a:rPr dirty="0" spc="-30"/>
              <a:t>will</a:t>
            </a:r>
            <a:r>
              <a:rPr dirty="0" spc="-125"/>
              <a:t> </a:t>
            </a:r>
            <a:r>
              <a:rPr dirty="0" spc="-10"/>
              <a:t>now</a:t>
            </a:r>
            <a:r>
              <a:rPr dirty="0" spc="-90"/>
              <a:t> </a:t>
            </a:r>
            <a:r>
              <a:rPr dirty="0"/>
              <a:t>be.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45" y="2421615"/>
            <a:ext cx="7158355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970" indent="-37147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rectangle,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taller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it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wide.</a:t>
            </a:r>
            <a:endParaRPr sz="2450">
              <a:latin typeface="Times New Roman"/>
              <a:cs typeface="Times New Roman"/>
            </a:endParaRPr>
          </a:p>
          <a:p>
            <a:pPr marL="394970" indent="-35941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still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square,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85">
                <a:latin typeface="Times New Roman"/>
                <a:cs typeface="Times New Roman"/>
              </a:rPr>
              <a:t>but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smaller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proper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dimensions.</a:t>
            </a:r>
            <a:endParaRPr sz="2450">
              <a:latin typeface="Times New Roman"/>
              <a:cs typeface="Times New Roman"/>
            </a:endParaRPr>
          </a:p>
          <a:p>
            <a:pPr marL="394970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rectangle,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wider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it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tall.</a:t>
            </a:r>
            <a:endParaRPr sz="2450">
              <a:latin typeface="Times New Roman"/>
              <a:cs typeface="Times New Roman"/>
            </a:endParaRPr>
          </a:p>
          <a:p>
            <a:pPr marL="394970" indent="-37592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 spc="-10">
                <a:latin typeface="Times New Roman"/>
                <a:cs typeface="Times New Roman"/>
              </a:rPr>
              <a:t>unchanged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D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5897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1.3.</a:t>
            </a:r>
            <a:r>
              <a:rPr dirty="0" sz="1200" spc="30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LENGTH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CONTRACTION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SIMULTANEITY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30"/>
              <a:t>Observers</a:t>
            </a:r>
            <a:r>
              <a:rPr dirty="0" spc="-125"/>
              <a:t> </a:t>
            </a:r>
            <a:r>
              <a:rPr dirty="0" spc="-10"/>
              <a:t>in</a:t>
            </a:r>
            <a:r>
              <a:rPr dirty="0" spc="-85"/>
              <a:t> </a:t>
            </a:r>
            <a:r>
              <a:rPr dirty="0" spc="-65"/>
              <a:t>two</a:t>
            </a:r>
            <a:r>
              <a:rPr dirty="0" spc="-85"/>
              <a:t> </a:t>
            </a:r>
            <a:r>
              <a:rPr dirty="0" spc="-40"/>
              <a:t>different</a:t>
            </a:r>
            <a:r>
              <a:rPr dirty="0" spc="-85"/>
              <a:t> </a:t>
            </a:r>
            <a:r>
              <a:rPr dirty="0"/>
              <a:t>inertial</a:t>
            </a:r>
            <a:r>
              <a:rPr dirty="0" spc="-85"/>
              <a:t> </a:t>
            </a:r>
            <a:r>
              <a:rPr dirty="0" spc="-55"/>
              <a:t>reference</a:t>
            </a:r>
            <a:r>
              <a:rPr dirty="0" spc="-85"/>
              <a:t> </a:t>
            </a:r>
            <a:r>
              <a:rPr dirty="0" spc="-35"/>
              <a:t>frames</a:t>
            </a:r>
            <a:r>
              <a:rPr dirty="0" spc="-85"/>
              <a:t> </a:t>
            </a:r>
            <a:r>
              <a:rPr dirty="0" spc="-110"/>
              <a:t>view</a:t>
            </a:r>
            <a:r>
              <a:rPr dirty="0" spc="-40"/>
              <a:t> </a:t>
            </a:r>
            <a:r>
              <a:rPr dirty="0" spc="-65"/>
              <a:t>two</a:t>
            </a:r>
            <a:r>
              <a:rPr dirty="0" spc="-85"/>
              <a:t> </a:t>
            </a:r>
            <a:r>
              <a:rPr dirty="0" spc="-10"/>
              <a:t>events. </a:t>
            </a:r>
            <a:r>
              <a:rPr dirty="0"/>
              <a:t>Which</a:t>
            </a:r>
            <a:r>
              <a:rPr dirty="0" spc="100"/>
              <a:t> </a:t>
            </a:r>
            <a:r>
              <a:rPr dirty="0"/>
              <a:t>of</a:t>
            </a:r>
            <a:r>
              <a:rPr dirty="0" spc="110"/>
              <a:t> </a:t>
            </a:r>
            <a:r>
              <a:rPr dirty="0"/>
              <a:t>the</a:t>
            </a:r>
            <a:r>
              <a:rPr dirty="0" spc="110"/>
              <a:t> </a:t>
            </a:r>
            <a:r>
              <a:rPr dirty="0" spc="-50"/>
              <a:t>following</a:t>
            </a:r>
            <a:r>
              <a:rPr dirty="0" spc="110"/>
              <a:t> </a:t>
            </a:r>
            <a:r>
              <a:rPr dirty="0"/>
              <a:t>might</a:t>
            </a:r>
            <a:r>
              <a:rPr dirty="0" spc="110"/>
              <a:t> </a:t>
            </a:r>
            <a:r>
              <a:rPr dirty="0"/>
              <a:t>the</a:t>
            </a:r>
            <a:r>
              <a:rPr dirty="0" spc="110"/>
              <a:t> </a:t>
            </a:r>
            <a:r>
              <a:rPr dirty="0"/>
              <a:t>two</a:t>
            </a:r>
            <a:r>
              <a:rPr dirty="0" spc="114"/>
              <a:t> </a:t>
            </a:r>
            <a:r>
              <a:rPr dirty="0"/>
              <a:t>observers</a:t>
            </a:r>
            <a:r>
              <a:rPr dirty="0" spc="110"/>
              <a:t> </a:t>
            </a:r>
            <a:r>
              <a:rPr dirty="0" spc="-190" b="0" i="1">
                <a:latin typeface="Bookman Old Style"/>
                <a:cs typeface="Bookman Old Style"/>
              </a:rPr>
              <a:t>disagree</a:t>
            </a:r>
            <a:r>
              <a:rPr dirty="0" spc="145" b="0" i="1">
                <a:latin typeface="Bookman Old Style"/>
                <a:cs typeface="Bookman Old Style"/>
              </a:rPr>
              <a:t> </a:t>
            </a:r>
            <a:r>
              <a:rPr dirty="0" spc="-10"/>
              <a:t>about? </a:t>
            </a:r>
            <a:r>
              <a:rPr dirty="0"/>
              <a:t>(Choose</a:t>
            </a:r>
            <a:r>
              <a:rPr dirty="0" spc="45"/>
              <a:t> </a:t>
            </a:r>
            <a:r>
              <a:rPr dirty="0"/>
              <a:t>all</a:t>
            </a:r>
            <a:r>
              <a:rPr dirty="0" spc="45"/>
              <a:t> </a:t>
            </a:r>
            <a:r>
              <a:rPr dirty="0" spc="110"/>
              <a:t>that</a:t>
            </a:r>
            <a:r>
              <a:rPr dirty="0" spc="45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421615"/>
            <a:ext cx="5120640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3540" indent="-37147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distance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events.</a:t>
            </a:r>
            <a:endParaRPr sz="2450">
              <a:latin typeface="Times New Roman"/>
              <a:cs typeface="Times New Roman"/>
            </a:endParaRPr>
          </a:p>
          <a:p>
            <a:pPr marL="383540" indent="-35941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events.</a:t>
            </a:r>
            <a:endParaRPr sz="2450">
              <a:latin typeface="Times New Roman"/>
              <a:cs typeface="Times New Roman"/>
            </a:endParaRPr>
          </a:p>
          <a:p>
            <a:pPr marL="383540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Which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event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happened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first.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5897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1.3.</a:t>
            </a:r>
            <a:r>
              <a:rPr dirty="0" sz="1200" spc="30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LENGTH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CONTRACTION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SIMULTANEITY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30"/>
              <a:t>Observers</a:t>
            </a:r>
            <a:r>
              <a:rPr dirty="0" spc="-125"/>
              <a:t> </a:t>
            </a:r>
            <a:r>
              <a:rPr dirty="0" spc="-10"/>
              <a:t>in</a:t>
            </a:r>
            <a:r>
              <a:rPr dirty="0" spc="-85"/>
              <a:t> </a:t>
            </a:r>
            <a:r>
              <a:rPr dirty="0" spc="-65"/>
              <a:t>two</a:t>
            </a:r>
            <a:r>
              <a:rPr dirty="0" spc="-85"/>
              <a:t> </a:t>
            </a:r>
            <a:r>
              <a:rPr dirty="0" spc="-40"/>
              <a:t>different</a:t>
            </a:r>
            <a:r>
              <a:rPr dirty="0" spc="-85"/>
              <a:t> </a:t>
            </a:r>
            <a:r>
              <a:rPr dirty="0"/>
              <a:t>inertial</a:t>
            </a:r>
            <a:r>
              <a:rPr dirty="0" spc="-85"/>
              <a:t> </a:t>
            </a:r>
            <a:r>
              <a:rPr dirty="0" spc="-55"/>
              <a:t>reference</a:t>
            </a:r>
            <a:r>
              <a:rPr dirty="0" spc="-85"/>
              <a:t> </a:t>
            </a:r>
            <a:r>
              <a:rPr dirty="0" spc="-35"/>
              <a:t>frames</a:t>
            </a:r>
            <a:r>
              <a:rPr dirty="0" spc="-85"/>
              <a:t> </a:t>
            </a:r>
            <a:r>
              <a:rPr dirty="0" spc="-110"/>
              <a:t>view</a:t>
            </a:r>
            <a:r>
              <a:rPr dirty="0" spc="-40"/>
              <a:t> </a:t>
            </a:r>
            <a:r>
              <a:rPr dirty="0" spc="-65"/>
              <a:t>two</a:t>
            </a:r>
            <a:r>
              <a:rPr dirty="0" spc="-85"/>
              <a:t> </a:t>
            </a:r>
            <a:r>
              <a:rPr dirty="0" spc="-10"/>
              <a:t>events. </a:t>
            </a:r>
            <a:r>
              <a:rPr dirty="0"/>
              <a:t>Which</a:t>
            </a:r>
            <a:r>
              <a:rPr dirty="0" spc="100"/>
              <a:t> </a:t>
            </a:r>
            <a:r>
              <a:rPr dirty="0"/>
              <a:t>of</a:t>
            </a:r>
            <a:r>
              <a:rPr dirty="0" spc="110"/>
              <a:t> </a:t>
            </a:r>
            <a:r>
              <a:rPr dirty="0"/>
              <a:t>the</a:t>
            </a:r>
            <a:r>
              <a:rPr dirty="0" spc="110"/>
              <a:t> </a:t>
            </a:r>
            <a:r>
              <a:rPr dirty="0" spc="-50"/>
              <a:t>following</a:t>
            </a:r>
            <a:r>
              <a:rPr dirty="0" spc="110"/>
              <a:t> </a:t>
            </a:r>
            <a:r>
              <a:rPr dirty="0"/>
              <a:t>might</a:t>
            </a:r>
            <a:r>
              <a:rPr dirty="0" spc="110"/>
              <a:t> </a:t>
            </a:r>
            <a:r>
              <a:rPr dirty="0"/>
              <a:t>the</a:t>
            </a:r>
            <a:r>
              <a:rPr dirty="0" spc="110"/>
              <a:t> </a:t>
            </a:r>
            <a:r>
              <a:rPr dirty="0"/>
              <a:t>two</a:t>
            </a:r>
            <a:r>
              <a:rPr dirty="0" spc="114"/>
              <a:t> </a:t>
            </a:r>
            <a:r>
              <a:rPr dirty="0"/>
              <a:t>observers</a:t>
            </a:r>
            <a:r>
              <a:rPr dirty="0" spc="110"/>
              <a:t> </a:t>
            </a:r>
            <a:r>
              <a:rPr dirty="0" spc="-190" b="0" i="1">
                <a:latin typeface="Bookman Old Style"/>
                <a:cs typeface="Bookman Old Style"/>
              </a:rPr>
              <a:t>disagree</a:t>
            </a:r>
            <a:r>
              <a:rPr dirty="0" spc="145" b="0" i="1">
                <a:latin typeface="Bookman Old Style"/>
                <a:cs typeface="Bookman Old Style"/>
              </a:rPr>
              <a:t> </a:t>
            </a:r>
            <a:r>
              <a:rPr dirty="0" spc="-10"/>
              <a:t>about? </a:t>
            </a:r>
            <a:r>
              <a:rPr dirty="0"/>
              <a:t>(Choose</a:t>
            </a:r>
            <a:r>
              <a:rPr dirty="0" spc="45"/>
              <a:t> </a:t>
            </a:r>
            <a:r>
              <a:rPr dirty="0"/>
              <a:t>all</a:t>
            </a:r>
            <a:r>
              <a:rPr dirty="0" spc="45"/>
              <a:t> </a:t>
            </a:r>
            <a:r>
              <a:rPr dirty="0" spc="110"/>
              <a:t>that</a:t>
            </a:r>
            <a:r>
              <a:rPr dirty="0" spc="45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421615"/>
            <a:ext cx="5132070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970" indent="-37147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distance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events.</a:t>
            </a:r>
            <a:endParaRPr sz="2450">
              <a:latin typeface="Times New Roman"/>
              <a:cs typeface="Times New Roman"/>
            </a:endParaRPr>
          </a:p>
          <a:p>
            <a:pPr marL="394970" indent="-35941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events.</a:t>
            </a:r>
            <a:endParaRPr sz="2450">
              <a:latin typeface="Times New Roman"/>
              <a:cs typeface="Times New Roman"/>
            </a:endParaRPr>
          </a:p>
          <a:p>
            <a:pPr marL="394970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Which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event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happened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first.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three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5897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1.3.</a:t>
            </a:r>
            <a:r>
              <a:rPr dirty="0" sz="1200" spc="30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LENGTH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CONTRACTION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SIMULTANEITY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Each</a:t>
            </a:r>
            <a:r>
              <a:rPr dirty="0" spc="225"/>
              <a:t> </a:t>
            </a:r>
            <a:r>
              <a:rPr dirty="0"/>
              <a:t>of</a:t>
            </a:r>
            <a:r>
              <a:rPr dirty="0" spc="240"/>
              <a:t> </a:t>
            </a:r>
            <a:r>
              <a:rPr dirty="0"/>
              <a:t>the</a:t>
            </a:r>
            <a:r>
              <a:rPr dirty="0" spc="235"/>
              <a:t> </a:t>
            </a:r>
            <a:r>
              <a:rPr dirty="0"/>
              <a:t>parts</a:t>
            </a:r>
            <a:r>
              <a:rPr dirty="0" spc="229"/>
              <a:t> </a:t>
            </a:r>
            <a:r>
              <a:rPr dirty="0"/>
              <a:t>below</a:t>
            </a:r>
            <a:r>
              <a:rPr dirty="0" spc="240"/>
              <a:t> </a:t>
            </a:r>
            <a:r>
              <a:rPr dirty="0"/>
              <a:t>will</a:t>
            </a:r>
            <a:r>
              <a:rPr dirty="0" spc="235"/>
              <a:t> </a:t>
            </a:r>
            <a:r>
              <a:rPr dirty="0"/>
              <a:t>describe</a:t>
            </a:r>
            <a:r>
              <a:rPr dirty="0" spc="235"/>
              <a:t> </a:t>
            </a:r>
            <a:r>
              <a:rPr dirty="0"/>
              <a:t>two</a:t>
            </a:r>
            <a:r>
              <a:rPr dirty="0" spc="240"/>
              <a:t> </a:t>
            </a:r>
            <a:r>
              <a:rPr dirty="0"/>
              <a:t>events.</a:t>
            </a:r>
            <a:r>
              <a:rPr dirty="0" spc="120"/>
              <a:t>  </a:t>
            </a:r>
            <a:r>
              <a:rPr dirty="0"/>
              <a:t>For</a:t>
            </a:r>
            <a:r>
              <a:rPr dirty="0" spc="229"/>
              <a:t> </a:t>
            </a:r>
            <a:r>
              <a:rPr dirty="0"/>
              <a:t>each</a:t>
            </a:r>
            <a:r>
              <a:rPr dirty="0" spc="240"/>
              <a:t> </a:t>
            </a:r>
            <a:r>
              <a:rPr dirty="0" spc="-25"/>
              <a:t>one </a:t>
            </a:r>
            <a:r>
              <a:rPr dirty="0" spc="-30"/>
              <a:t>specify</a:t>
            </a:r>
            <a:r>
              <a:rPr dirty="0" spc="-20"/>
              <a:t> </a:t>
            </a:r>
            <a:r>
              <a:rPr dirty="0"/>
              <a:t>whether</a:t>
            </a:r>
            <a:r>
              <a:rPr dirty="0" spc="-20"/>
              <a:t> </a:t>
            </a:r>
            <a:r>
              <a:rPr dirty="0"/>
              <a:t>the</a:t>
            </a:r>
            <a:r>
              <a:rPr dirty="0" spc="-20"/>
              <a:t> </a:t>
            </a:r>
            <a:r>
              <a:rPr dirty="0"/>
              <a:t>separation</a:t>
            </a:r>
            <a:r>
              <a:rPr dirty="0" spc="-25"/>
              <a:t> </a:t>
            </a:r>
            <a:r>
              <a:rPr dirty="0" spc="-50"/>
              <a:t>of</a:t>
            </a:r>
            <a:r>
              <a:rPr dirty="0" spc="-20"/>
              <a:t> </a:t>
            </a:r>
            <a:r>
              <a:rPr dirty="0"/>
              <a:t>the</a:t>
            </a:r>
            <a:r>
              <a:rPr dirty="0" spc="-20"/>
              <a:t> </a:t>
            </a:r>
            <a:r>
              <a:rPr dirty="0"/>
              <a:t>two</a:t>
            </a:r>
            <a:r>
              <a:rPr dirty="0" spc="-20"/>
              <a:t> </a:t>
            </a:r>
            <a:r>
              <a:rPr dirty="0"/>
              <a:t>events</a:t>
            </a:r>
            <a:r>
              <a:rPr dirty="0" spc="-20"/>
              <a:t> </a:t>
            </a:r>
            <a:r>
              <a:rPr dirty="0"/>
              <a:t>is</a:t>
            </a:r>
            <a:r>
              <a:rPr dirty="0" spc="-20"/>
              <a:t> </a:t>
            </a:r>
            <a:r>
              <a:rPr dirty="0"/>
              <a:t>A)</a:t>
            </a:r>
            <a:r>
              <a:rPr dirty="0" spc="-20"/>
              <a:t> </a:t>
            </a:r>
            <a:r>
              <a:rPr dirty="0" spc="-10"/>
              <a:t>timelike,</a:t>
            </a:r>
            <a:r>
              <a:rPr dirty="0"/>
              <a:t> </a:t>
            </a:r>
            <a:r>
              <a:rPr dirty="0" spc="-25"/>
              <a:t>B) </a:t>
            </a:r>
            <a:r>
              <a:rPr dirty="0" spc="-30"/>
              <a:t>spacelike,</a:t>
            </a:r>
            <a:r>
              <a:rPr dirty="0" spc="85"/>
              <a:t> </a:t>
            </a:r>
            <a:r>
              <a:rPr dirty="0"/>
              <a:t>or</a:t>
            </a:r>
            <a:r>
              <a:rPr dirty="0" spc="85"/>
              <a:t> </a:t>
            </a:r>
            <a:r>
              <a:rPr dirty="0"/>
              <a:t>C)</a:t>
            </a:r>
            <a:r>
              <a:rPr dirty="0" spc="85"/>
              <a:t> </a:t>
            </a:r>
            <a:r>
              <a:rPr dirty="0" spc="-10"/>
              <a:t>lightlike.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3191" y="2421615"/>
            <a:ext cx="8181340" cy="280924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09880" indent="-297815">
              <a:lnSpc>
                <a:spcPct val="100000"/>
              </a:lnSpc>
              <a:spcBef>
                <a:spcPts val="1140"/>
              </a:spcBef>
              <a:buAutoNum type="arabicPeriod"/>
              <a:tabLst>
                <a:tab pos="310515" algn="l"/>
                <a:tab pos="3364865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0">
                <a:latin typeface="Times New Roman"/>
                <a:cs typeface="Times New Roman"/>
              </a:rPr>
              <a:t> train </a:t>
            </a:r>
            <a:r>
              <a:rPr dirty="0" sz="2450" spc="-40">
                <a:latin typeface="Times New Roman"/>
                <a:cs typeface="Times New Roman"/>
              </a:rPr>
              <a:t>leaves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Chicago.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100">
                <a:latin typeface="Times New Roman"/>
                <a:cs typeface="Times New Roman"/>
              </a:rPr>
              <a:t>That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train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reaches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New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York.</a:t>
            </a:r>
            <a:endParaRPr sz="2450">
              <a:latin typeface="Times New Roman"/>
              <a:cs typeface="Times New Roman"/>
            </a:endParaRPr>
          </a:p>
          <a:p>
            <a:pPr marL="309880" marR="5080" indent="-297815">
              <a:lnSpc>
                <a:spcPct val="101699"/>
              </a:lnSpc>
              <a:spcBef>
                <a:spcPts val="995"/>
              </a:spcBef>
              <a:buAutoNum type="arabicPeriod"/>
              <a:tabLst>
                <a:tab pos="310515" algn="l"/>
                <a:tab pos="6885940" algn="l"/>
              </a:tabLst>
            </a:pP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astronaut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spacewalk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sends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radio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signal.</a:t>
            </a:r>
            <a:r>
              <a:rPr dirty="0" sz="2450">
                <a:latin typeface="Times New Roman"/>
                <a:cs typeface="Times New Roman"/>
              </a:rPr>
              <a:t>	The</a:t>
            </a:r>
            <a:r>
              <a:rPr dirty="0" sz="2450" spc="34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space </a:t>
            </a:r>
            <a:r>
              <a:rPr dirty="0" sz="2450">
                <a:latin typeface="Times New Roman"/>
                <a:cs typeface="Times New Roman"/>
              </a:rPr>
              <a:t>station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receives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it.</a:t>
            </a:r>
            <a:endParaRPr sz="2450">
              <a:latin typeface="Times New Roman"/>
              <a:cs typeface="Times New Roman"/>
            </a:endParaRPr>
          </a:p>
          <a:p>
            <a:pPr marL="309880" indent="-297815">
              <a:lnSpc>
                <a:spcPct val="100000"/>
              </a:lnSpc>
              <a:spcBef>
                <a:spcPts val="1045"/>
              </a:spcBef>
              <a:buAutoNum type="arabicPeriod"/>
              <a:tabLst>
                <a:tab pos="310515" algn="l"/>
              </a:tabLst>
            </a:pPr>
            <a:r>
              <a:rPr dirty="0" sz="2450" spc="-45">
                <a:latin typeface="Times New Roman"/>
                <a:cs typeface="Times New Roman"/>
              </a:rPr>
              <a:t>You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walk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into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class.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Ten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minutes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later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your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professor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walks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in.</a:t>
            </a:r>
            <a:endParaRPr sz="2450">
              <a:latin typeface="Times New Roman"/>
              <a:cs typeface="Times New Roman"/>
            </a:endParaRPr>
          </a:p>
          <a:p>
            <a:pPr marL="309880" marR="5080" indent="-297815">
              <a:lnSpc>
                <a:spcPct val="101699"/>
              </a:lnSpc>
              <a:spcBef>
                <a:spcPts val="995"/>
              </a:spcBef>
              <a:buAutoNum type="arabicPeriod"/>
              <a:tabLst>
                <a:tab pos="310515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highly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accurate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atomic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clock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says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it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noon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New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York. </a:t>
            </a:r>
            <a:r>
              <a:rPr dirty="0" sz="2450">
                <a:latin typeface="Times New Roman"/>
                <a:cs typeface="Times New Roman"/>
              </a:rPr>
              <a:t>Another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says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it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noon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Miami.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5897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1.3.</a:t>
            </a:r>
            <a:r>
              <a:rPr dirty="0" sz="1200" spc="30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LENGTH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CONTRACTION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SIMULTANEITY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Each</a:t>
            </a:r>
            <a:r>
              <a:rPr dirty="0" spc="225"/>
              <a:t> </a:t>
            </a:r>
            <a:r>
              <a:rPr dirty="0"/>
              <a:t>of</a:t>
            </a:r>
            <a:r>
              <a:rPr dirty="0" spc="240"/>
              <a:t> </a:t>
            </a:r>
            <a:r>
              <a:rPr dirty="0"/>
              <a:t>the</a:t>
            </a:r>
            <a:r>
              <a:rPr dirty="0" spc="235"/>
              <a:t> </a:t>
            </a:r>
            <a:r>
              <a:rPr dirty="0"/>
              <a:t>parts</a:t>
            </a:r>
            <a:r>
              <a:rPr dirty="0" spc="229"/>
              <a:t> </a:t>
            </a:r>
            <a:r>
              <a:rPr dirty="0"/>
              <a:t>below</a:t>
            </a:r>
            <a:r>
              <a:rPr dirty="0" spc="240"/>
              <a:t> </a:t>
            </a:r>
            <a:r>
              <a:rPr dirty="0"/>
              <a:t>will</a:t>
            </a:r>
            <a:r>
              <a:rPr dirty="0" spc="235"/>
              <a:t> </a:t>
            </a:r>
            <a:r>
              <a:rPr dirty="0"/>
              <a:t>describe</a:t>
            </a:r>
            <a:r>
              <a:rPr dirty="0" spc="235"/>
              <a:t> </a:t>
            </a:r>
            <a:r>
              <a:rPr dirty="0"/>
              <a:t>two</a:t>
            </a:r>
            <a:r>
              <a:rPr dirty="0" spc="240"/>
              <a:t> </a:t>
            </a:r>
            <a:r>
              <a:rPr dirty="0"/>
              <a:t>events.</a:t>
            </a:r>
            <a:r>
              <a:rPr dirty="0" spc="120"/>
              <a:t>  </a:t>
            </a:r>
            <a:r>
              <a:rPr dirty="0"/>
              <a:t>For</a:t>
            </a:r>
            <a:r>
              <a:rPr dirty="0" spc="229"/>
              <a:t> </a:t>
            </a:r>
            <a:r>
              <a:rPr dirty="0"/>
              <a:t>each</a:t>
            </a:r>
            <a:r>
              <a:rPr dirty="0" spc="240"/>
              <a:t> </a:t>
            </a:r>
            <a:r>
              <a:rPr dirty="0" spc="-25"/>
              <a:t>one </a:t>
            </a:r>
            <a:r>
              <a:rPr dirty="0" spc="-30"/>
              <a:t>specify</a:t>
            </a:r>
            <a:r>
              <a:rPr dirty="0" spc="-20"/>
              <a:t> </a:t>
            </a:r>
            <a:r>
              <a:rPr dirty="0"/>
              <a:t>whether</a:t>
            </a:r>
            <a:r>
              <a:rPr dirty="0" spc="-20"/>
              <a:t> </a:t>
            </a:r>
            <a:r>
              <a:rPr dirty="0"/>
              <a:t>the</a:t>
            </a:r>
            <a:r>
              <a:rPr dirty="0" spc="-20"/>
              <a:t> </a:t>
            </a:r>
            <a:r>
              <a:rPr dirty="0"/>
              <a:t>separation</a:t>
            </a:r>
            <a:r>
              <a:rPr dirty="0" spc="-25"/>
              <a:t> </a:t>
            </a:r>
            <a:r>
              <a:rPr dirty="0" spc="-50"/>
              <a:t>of</a:t>
            </a:r>
            <a:r>
              <a:rPr dirty="0" spc="-20"/>
              <a:t> </a:t>
            </a:r>
            <a:r>
              <a:rPr dirty="0"/>
              <a:t>the</a:t>
            </a:r>
            <a:r>
              <a:rPr dirty="0" spc="-20"/>
              <a:t> </a:t>
            </a:r>
            <a:r>
              <a:rPr dirty="0"/>
              <a:t>two</a:t>
            </a:r>
            <a:r>
              <a:rPr dirty="0" spc="-20"/>
              <a:t> </a:t>
            </a:r>
            <a:r>
              <a:rPr dirty="0"/>
              <a:t>events</a:t>
            </a:r>
            <a:r>
              <a:rPr dirty="0" spc="-20"/>
              <a:t> </a:t>
            </a:r>
            <a:r>
              <a:rPr dirty="0"/>
              <a:t>is</a:t>
            </a:r>
            <a:r>
              <a:rPr dirty="0" spc="-20"/>
              <a:t> </a:t>
            </a:r>
            <a:r>
              <a:rPr dirty="0"/>
              <a:t>A)</a:t>
            </a:r>
            <a:r>
              <a:rPr dirty="0" spc="-20"/>
              <a:t> </a:t>
            </a:r>
            <a:r>
              <a:rPr dirty="0" spc="-10"/>
              <a:t>timelike,</a:t>
            </a:r>
            <a:r>
              <a:rPr dirty="0"/>
              <a:t> </a:t>
            </a:r>
            <a:r>
              <a:rPr dirty="0" spc="-25"/>
              <a:t>B) </a:t>
            </a:r>
            <a:r>
              <a:rPr dirty="0" spc="-30"/>
              <a:t>spacelike,</a:t>
            </a:r>
            <a:r>
              <a:rPr dirty="0" spc="85"/>
              <a:t> </a:t>
            </a:r>
            <a:r>
              <a:rPr dirty="0"/>
              <a:t>or</a:t>
            </a:r>
            <a:r>
              <a:rPr dirty="0" spc="85"/>
              <a:t> </a:t>
            </a:r>
            <a:r>
              <a:rPr dirty="0"/>
              <a:t>C)</a:t>
            </a:r>
            <a:r>
              <a:rPr dirty="0" spc="85"/>
              <a:t> </a:t>
            </a:r>
            <a:r>
              <a:rPr dirty="0" spc="-10"/>
              <a:t>lightlike.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3191" y="2358357"/>
            <a:ext cx="8181340" cy="5339715"/>
          </a:xfrm>
          <a:prstGeom prst="rect">
            <a:avLst/>
          </a:prstGeom>
        </p:spPr>
        <p:txBody>
          <a:bodyPr wrap="square" lIns="0" tIns="207645" rIns="0" bIns="0" rtlCol="0" vert="horz">
            <a:spAutoFit/>
          </a:bodyPr>
          <a:lstStyle/>
          <a:p>
            <a:pPr marL="309880" indent="-297815">
              <a:lnSpc>
                <a:spcPct val="100000"/>
              </a:lnSpc>
              <a:spcBef>
                <a:spcPts val="1635"/>
              </a:spcBef>
              <a:buAutoNum type="arabicPeriod"/>
              <a:tabLst>
                <a:tab pos="310515" algn="l"/>
                <a:tab pos="3364865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0">
                <a:latin typeface="Times New Roman"/>
                <a:cs typeface="Times New Roman"/>
              </a:rPr>
              <a:t> train </a:t>
            </a:r>
            <a:r>
              <a:rPr dirty="0" sz="2450" spc="-40">
                <a:latin typeface="Times New Roman"/>
                <a:cs typeface="Times New Roman"/>
              </a:rPr>
              <a:t>leaves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Chicago.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100">
                <a:latin typeface="Times New Roman"/>
                <a:cs typeface="Times New Roman"/>
              </a:rPr>
              <a:t>That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train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reaches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New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York.</a:t>
            </a:r>
            <a:endParaRPr sz="2450">
              <a:latin typeface="Times New Roman"/>
              <a:cs typeface="Times New Roman"/>
            </a:endParaRPr>
          </a:p>
          <a:p>
            <a:pPr marL="298450">
              <a:lnSpc>
                <a:spcPct val="100000"/>
              </a:lnSpc>
              <a:spcBef>
                <a:spcPts val="1545"/>
              </a:spcBef>
              <a:tabLst>
                <a:tab pos="1907539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(timelike)</a:t>
            </a:r>
            <a:endParaRPr sz="2450">
              <a:latin typeface="Times New Roman"/>
              <a:cs typeface="Times New Roman"/>
            </a:endParaRPr>
          </a:p>
          <a:p>
            <a:pPr marL="309880" marR="5080" indent="-297815">
              <a:lnSpc>
                <a:spcPct val="101699"/>
              </a:lnSpc>
              <a:spcBef>
                <a:spcPts val="1490"/>
              </a:spcBef>
              <a:buAutoNum type="arabicPeriod" startAt="2"/>
              <a:tabLst>
                <a:tab pos="310515" algn="l"/>
                <a:tab pos="6885940" algn="l"/>
              </a:tabLst>
            </a:pP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astronaut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spacewalk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sends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radio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signal.</a:t>
            </a:r>
            <a:r>
              <a:rPr dirty="0" sz="2450">
                <a:latin typeface="Times New Roman"/>
                <a:cs typeface="Times New Roman"/>
              </a:rPr>
              <a:t>	The</a:t>
            </a:r>
            <a:r>
              <a:rPr dirty="0" sz="2450" spc="34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space </a:t>
            </a:r>
            <a:r>
              <a:rPr dirty="0" sz="2450">
                <a:latin typeface="Times New Roman"/>
                <a:cs typeface="Times New Roman"/>
              </a:rPr>
              <a:t>station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receives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it.</a:t>
            </a:r>
            <a:endParaRPr sz="2450">
              <a:latin typeface="Times New Roman"/>
              <a:cs typeface="Times New Roman"/>
            </a:endParaRPr>
          </a:p>
          <a:p>
            <a:pPr marL="298450">
              <a:lnSpc>
                <a:spcPct val="100000"/>
              </a:lnSpc>
              <a:spcBef>
                <a:spcPts val="1545"/>
              </a:spcBef>
              <a:tabLst>
                <a:tab pos="1907539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C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(lightlike)</a:t>
            </a:r>
            <a:endParaRPr sz="2450">
              <a:latin typeface="Times New Roman"/>
              <a:cs typeface="Times New Roman"/>
            </a:endParaRPr>
          </a:p>
          <a:p>
            <a:pPr marL="309880" indent="-297815">
              <a:lnSpc>
                <a:spcPct val="100000"/>
              </a:lnSpc>
              <a:spcBef>
                <a:spcPts val="1545"/>
              </a:spcBef>
              <a:buAutoNum type="arabicPeriod" startAt="3"/>
              <a:tabLst>
                <a:tab pos="310515" algn="l"/>
              </a:tabLst>
            </a:pPr>
            <a:r>
              <a:rPr dirty="0" sz="2450" spc="-45">
                <a:latin typeface="Times New Roman"/>
                <a:cs typeface="Times New Roman"/>
              </a:rPr>
              <a:t>You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walk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into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class.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Ten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minutes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later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your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professor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walks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in.</a:t>
            </a:r>
            <a:endParaRPr sz="2450">
              <a:latin typeface="Times New Roman"/>
              <a:cs typeface="Times New Roman"/>
            </a:endParaRPr>
          </a:p>
          <a:p>
            <a:pPr marL="298450">
              <a:lnSpc>
                <a:spcPct val="100000"/>
              </a:lnSpc>
              <a:spcBef>
                <a:spcPts val="1540"/>
              </a:spcBef>
              <a:tabLst>
                <a:tab pos="1907539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(timelike)</a:t>
            </a:r>
            <a:endParaRPr sz="2450">
              <a:latin typeface="Times New Roman"/>
              <a:cs typeface="Times New Roman"/>
            </a:endParaRPr>
          </a:p>
          <a:p>
            <a:pPr marL="309880" marR="5080" indent="-297815">
              <a:lnSpc>
                <a:spcPct val="101699"/>
              </a:lnSpc>
              <a:spcBef>
                <a:spcPts val="1495"/>
              </a:spcBef>
              <a:buAutoNum type="arabicPeriod" startAt="4"/>
              <a:tabLst>
                <a:tab pos="310515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highly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accurate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atomic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clock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says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it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noon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New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York. </a:t>
            </a:r>
            <a:r>
              <a:rPr dirty="0" sz="2450">
                <a:latin typeface="Times New Roman"/>
                <a:cs typeface="Times New Roman"/>
              </a:rPr>
              <a:t>Another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says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it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noon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Miami.</a:t>
            </a:r>
            <a:endParaRPr sz="2450">
              <a:latin typeface="Times New Roman"/>
              <a:cs typeface="Times New Roman"/>
            </a:endParaRPr>
          </a:p>
          <a:p>
            <a:pPr marL="298450">
              <a:lnSpc>
                <a:spcPct val="100000"/>
              </a:lnSpc>
              <a:spcBef>
                <a:spcPts val="1545"/>
              </a:spcBef>
              <a:tabLst>
                <a:tab pos="1907539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B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(spacelike)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06759"/>
            <a:ext cx="8255634" cy="6574790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655"/>
              </a:spcBef>
              <a:tabLst>
                <a:tab pos="445897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1.3.</a:t>
            </a:r>
            <a:r>
              <a:rPr dirty="0" sz="1200" spc="30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LENGTH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CONTRACTION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SIMULTANEITY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1699"/>
              </a:lnSpc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train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-100">
                <a:latin typeface="Times New Roman"/>
                <a:cs typeface="Times New Roman"/>
              </a:rPr>
              <a:t>follows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straight-</a:t>
            </a:r>
            <a:r>
              <a:rPr dirty="0" sz="2450" spc="-35">
                <a:latin typeface="Times New Roman"/>
                <a:cs typeface="Times New Roman"/>
              </a:rPr>
              <a:t>line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route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from </a:t>
            </a:r>
            <a:r>
              <a:rPr dirty="0" sz="2450" spc="-75">
                <a:latin typeface="Times New Roman"/>
                <a:cs typeface="Times New Roman"/>
              </a:rPr>
              <a:t>New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65">
                <a:latin typeface="Times New Roman"/>
                <a:cs typeface="Times New Roman"/>
              </a:rPr>
              <a:t>York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Los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Angeles </a:t>
            </a:r>
            <a:r>
              <a:rPr dirty="0" sz="2450" spc="114">
                <a:latin typeface="Times New Roman"/>
                <a:cs typeface="Times New Roman"/>
              </a:rPr>
              <a:t>at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near-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speed.</a:t>
            </a:r>
            <a:r>
              <a:rPr dirty="0" sz="2450" spc="4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(Let’s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ignore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reasons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why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would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3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Very</a:t>
            </a:r>
            <a:r>
              <a:rPr dirty="0" sz="2450" spc="3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Bad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Idea.)</a:t>
            </a:r>
            <a:r>
              <a:rPr dirty="0" sz="2450" spc="295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train</a:t>
            </a:r>
            <a:r>
              <a:rPr dirty="0" sz="2450" spc="3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3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ground</a:t>
            </a:r>
            <a:r>
              <a:rPr dirty="0" sz="2450" spc="3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each</a:t>
            </a:r>
            <a:r>
              <a:rPr dirty="0" sz="2450" spc="3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define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a </a:t>
            </a:r>
            <a:r>
              <a:rPr dirty="0" sz="2450" spc="-20">
                <a:latin typeface="Times New Roman"/>
                <a:cs typeface="Times New Roman"/>
              </a:rPr>
              <a:t>reference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frame.</a:t>
            </a:r>
            <a:r>
              <a:rPr dirty="0" sz="2450" spc="3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Label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each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following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measurements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A) </a:t>
            </a:r>
            <a:r>
              <a:rPr dirty="0" sz="2450" spc="50">
                <a:latin typeface="Times New Roman"/>
                <a:cs typeface="Times New Roman"/>
              </a:rPr>
              <a:t>“both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reference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frames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agree”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B)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“the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reference </a:t>
            </a:r>
            <a:r>
              <a:rPr dirty="0" sz="2450">
                <a:latin typeface="Times New Roman"/>
                <a:cs typeface="Times New Roman"/>
              </a:rPr>
              <a:t>frames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might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disagree.”</a:t>
            </a:r>
            <a:endParaRPr sz="2450">
              <a:latin typeface="Times New Roman"/>
              <a:cs typeface="Times New Roman"/>
            </a:endParaRPr>
          </a:p>
          <a:p>
            <a:pPr marL="384175" indent="-297815">
              <a:lnSpc>
                <a:spcPct val="100000"/>
              </a:lnSpc>
              <a:spcBef>
                <a:spcPts val="1645"/>
              </a:spcBef>
              <a:buAutoNum type="arabicPeriod"/>
              <a:tabLst>
                <a:tab pos="38481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relative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speed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train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ground.</a:t>
            </a:r>
            <a:endParaRPr sz="2450">
              <a:latin typeface="Times New Roman"/>
              <a:cs typeface="Times New Roman"/>
            </a:endParaRPr>
          </a:p>
          <a:p>
            <a:pPr marL="384175" indent="-297815">
              <a:lnSpc>
                <a:spcPct val="100000"/>
              </a:lnSpc>
              <a:spcBef>
                <a:spcPts val="1045"/>
              </a:spcBef>
              <a:buAutoNum type="arabicPeriod"/>
              <a:tabLst>
                <a:tab pos="38481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amount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journey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takes.</a:t>
            </a:r>
            <a:endParaRPr sz="2450">
              <a:latin typeface="Times New Roman"/>
              <a:cs typeface="Times New Roman"/>
            </a:endParaRPr>
          </a:p>
          <a:p>
            <a:pPr marL="384175" indent="-297815">
              <a:lnSpc>
                <a:spcPct val="100000"/>
              </a:lnSpc>
              <a:spcBef>
                <a:spcPts val="1045"/>
              </a:spcBef>
              <a:buAutoNum type="arabicPeriod"/>
              <a:tabLst>
                <a:tab pos="38481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setting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114">
                <a:latin typeface="Times New Roman"/>
                <a:cs typeface="Times New Roman"/>
              </a:rPr>
              <a:t>of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95">
                <a:latin typeface="Times New Roman"/>
                <a:cs typeface="Times New Roman"/>
              </a:rPr>
              <a:t>New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75">
                <a:latin typeface="Times New Roman"/>
                <a:cs typeface="Times New Roman"/>
              </a:rPr>
              <a:t>York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70">
                <a:latin typeface="Times New Roman"/>
                <a:cs typeface="Times New Roman"/>
              </a:rPr>
              <a:t>clock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train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75">
                <a:latin typeface="Times New Roman"/>
                <a:cs typeface="Times New Roman"/>
              </a:rPr>
              <a:t>leaves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95">
                <a:latin typeface="Times New Roman"/>
                <a:cs typeface="Times New Roman"/>
              </a:rPr>
              <a:t>New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York.</a:t>
            </a:r>
            <a:endParaRPr sz="2450">
              <a:latin typeface="Times New Roman"/>
              <a:cs typeface="Times New Roman"/>
            </a:endParaRPr>
          </a:p>
          <a:p>
            <a:pPr marL="384175" indent="-297815">
              <a:lnSpc>
                <a:spcPct val="100000"/>
              </a:lnSpc>
              <a:spcBef>
                <a:spcPts val="1045"/>
              </a:spcBef>
              <a:buAutoNum type="arabicPeriod"/>
              <a:tabLst>
                <a:tab pos="38481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setting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train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clock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train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leaves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New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York.</a:t>
            </a:r>
            <a:endParaRPr sz="2450">
              <a:latin typeface="Times New Roman"/>
              <a:cs typeface="Times New Roman"/>
            </a:endParaRPr>
          </a:p>
          <a:p>
            <a:pPr marL="384175" marR="5080" indent="-297815">
              <a:lnSpc>
                <a:spcPct val="101699"/>
              </a:lnSpc>
              <a:spcBef>
                <a:spcPts val="995"/>
              </a:spcBef>
              <a:buAutoNum type="arabicPeriod"/>
              <a:tabLst>
                <a:tab pos="38481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setting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Los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Angeles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clock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train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leaves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New </a:t>
            </a:r>
            <a:r>
              <a:rPr dirty="0" sz="2450" spc="-10">
                <a:latin typeface="Times New Roman"/>
                <a:cs typeface="Times New Roman"/>
              </a:rPr>
              <a:t>York.</a:t>
            </a:r>
            <a:endParaRPr sz="2450">
              <a:latin typeface="Times New Roman"/>
              <a:cs typeface="Times New Roman"/>
            </a:endParaRPr>
          </a:p>
          <a:p>
            <a:pPr marL="384175" marR="5080" indent="-297815">
              <a:lnSpc>
                <a:spcPct val="101699"/>
              </a:lnSpc>
              <a:spcBef>
                <a:spcPts val="994"/>
              </a:spcBef>
              <a:buAutoNum type="arabicPeriod"/>
              <a:tabLst>
                <a:tab pos="384810" algn="l"/>
              </a:tabLst>
            </a:pPr>
            <a:r>
              <a:rPr dirty="0" sz="2450">
                <a:latin typeface="Times New Roman"/>
                <a:cs typeface="Times New Roman"/>
              </a:rPr>
              <a:t>Whether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gap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events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(“train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leaves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N.Y.”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“train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reaches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L.A.”)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spacelike,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timelike,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lightlike.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65747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95"/>
              </a:spcBef>
              <a:tabLst>
                <a:tab pos="445897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1.3.</a:t>
            </a:r>
            <a:r>
              <a:rPr dirty="0" sz="1200" spc="30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LENGTH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CONTRACTION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SIMULTANEITY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6700"/>
              </a:lnSpc>
            </a:pP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train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follows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straight-</a:t>
            </a:r>
            <a:r>
              <a:rPr dirty="0" sz="1400">
                <a:latin typeface="Times New Roman"/>
                <a:cs typeface="Times New Roman"/>
              </a:rPr>
              <a:t>line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route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from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New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York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Los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Angeles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near-light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speed.</a:t>
            </a:r>
            <a:r>
              <a:rPr dirty="0" sz="1400" spc="10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(Let’s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ignore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all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reasons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why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would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be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Very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Bad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Idea.)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train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ground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each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define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reference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frame. </a:t>
            </a:r>
            <a:r>
              <a:rPr dirty="0" sz="1400">
                <a:latin typeface="Times New Roman"/>
                <a:cs typeface="Times New Roman"/>
              </a:rPr>
              <a:t>Label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each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following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measurements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A)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“both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reference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frames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must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agree”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B)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“the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two </a:t>
            </a:r>
            <a:r>
              <a:rPr dirty="0" sz="1400">
                <a:latin typeface="Times New Roman"/>
                <a:cs typeface="Times New Roman"/>
              </a:rPr>
              <a:t>reference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frames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might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disagree.”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>
              <a:latin typeface="Times New Roman"/>
              <a:cs typeface="Times New Roman"/>
            </a:endParaRPr>
          </a:p>
          <a:p>
            <a:pPr marL="384175" indent="-213995">
              <a:lnSpc>
                <a:spcPct val="100000"/>
              </a:lnSpc>
              <a:buAutoNum type="arabicPeriod"/>
              <a:tabLst>
                <a:tab pos="384810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relative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speed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train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ground.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Times New Roman"/>
              <a:buAutoNum type="arabicPeriod"/>
            </a:pPr>
            <a:endParaRPr sz="135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tabLst>
                <a:tab pos="133540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(Agree)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50">
              <a:latin typeface="Times New Roman"/>
              <a:cs typeface="Times New Roman"/>
            </a:endParaRPr>
          </a:p>
          <a:p>
            <a:pPr marL="384175" indent="-213995">
              <a:lnSpc>
                <a:spcPct val="100000"/>
              </a:lnSpc>
              <a:buAutoNum type="arabicPeriod" startAt="2"/>
              <a:tabLst>
                <a:tab pos="384810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amount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time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journey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takes.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Times New Roman"/>
              <a:buAutoNum type="arabicPeriod" startAt="2"/>
            </a:pPr>
            <a:endParaRPr sz="135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tabLst>
                <a:tab pos="133540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 spc="55">
                <a:latin typeface="Times New Roman"/>
                <a:cs typeface="Times New Roman"/>
              </a:rPr>
              <a:t>B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(Disagree)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50">
              <a:latin typeface="Times New Roman"/>
              <a:cs typeface="Times New Roman"/>
            </a:endParaRPr>
          </a:p>
          <a:p>
            <a:pPr marL="384175" indent="-213995">
              <a:lnSpc>
                <a:spcPct val="100000"/>
              </a:lnSpc>
              <a:buAutoNum type="arabicPeriod" startAt="3"/>
              <a:tabLst>
                <a:tab pos="384810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setting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New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York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clock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train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leaves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New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York.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Times New Roman"/>
              <a:buAutoNum type="arabicPeriod" startAt="3"/>
            </a:pPr>
            <a:endParaRPr sz="135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tabLst>
                <a:tab pos="133540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(Agree)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50">
              <a:latin typeface="Times New Roman"/>
              <a:cs typeface="Times New Roman"/>
            </a:endParaRPr>
          </a:p>
          <a:p>
            <a:pPr marL="384175" indent="-213995">
              <a:lnSpc>
                <a:spcPct val="100000"/>
              </a:lnSpc>
              <a:buAutoNum type="arabicPeriod" startAt="4"/>
              <a:tabLst>
                <a:tab pos="384810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setting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train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clock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train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leaves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New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York.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Times New Roman"/>
              <a:buAutoNum type="arabicPeriod" startAt="4"/>
            </a:pPr>
            <a:endParaRPr sz="135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tabLst>
                <a:tab pos="133540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(Agree)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384175" indent="-213995">
              <a:lnSpc>
                <a:spcPct val="100000"/>
              </a:lnSpc>
              <a:buAutoNum type="arabicPeriod" startAt="5"/>
              <a:tabLst>
                <a:tab pos="384810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setting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Los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Angeles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clock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train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leaves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New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York.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Times New Roman"/>
              <a:buAutoNum type="arabicPeriod" startAt="5"/>
            </a:pPr>
            <a:endParaRPr sz="135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tabLst>
                <a:tab pos="133540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 spc="55">
                <a:latin typeface="Times New Roman"/>
                <a:cs typeface="Times New Roman"/>
              </a:rPr>
              <a:t>B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(Disagree)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384175" marR="5080" indent="-213360">
              <a:lnSpc>
                <a:spcPct val="106700"/>
              </a:lnSpc>
              <a:buAutoNum type="arabicPeriod" startAt="6"/>
              <a:tabLst>
                <a:tab pos="384810" algn="l"/>
              </a:tabLst>
            </a:pPr>
            <a:r>
              <a:rPr dirty="0" sz="1400" spc="70">
                <a:latin typeface="Times New Roman"/>
                <a:cs typeface="Times New Roman"/>
              </a:rPr>
              <a:t>Whether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gap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between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two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events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(“train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leaves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N.Y.”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“train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reaches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L.A.”)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spacelike, </a:t>
            </a:r>
            <a:r>
              <a:rPr dirty="0" sz="1400">
                <a:latin typeface="Times New Roman"/>
                <a:cs typeface="Times New Roman"/>
              </a:rPr>
              <a:t>timelike,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lightlike.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5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tabLst>
                <a:tab pos="133540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(Agree)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5897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1.3.</a:t>
            </a:r>
            <a:r>
              <a:rPr dirty="0" sz="1200" spc="30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LENGTH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CONTRACTION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SIMULTANEITY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10"/>
              <a:t>Suppose</a:t>
            </a:r>
            <a:r>
              <a:rPr dirty="0" spc="-40"/>
              <a:t> </a:t>
            </a:r>
            <a:r>
              <a:rPr dirty="0"/>
              <a:t>a</a:t>
            </a:r>
            <a:r>
              <a:rPr dirty="0" spc="-40"/>
              <a:t> </a:t>
            </a:r>
            <a:r>
              <a:rPr dirty="0"/>
              <a:t>plane</a:t>
            </a:r>
            <a:r>
              <a:rPr dirty="0" spc="-40"/>
              <a:t> </a:t>
            </a:r>
            <a:r>
              <a:rPr dirty="0"/>
              <a:t>is</a:t>
            </a:r>
            <a:r>
              <a:rPr dirty="0" spc="-40"/>
              <a:t> </a:t>
            </a:r>
            <a:r>
              <a:rPr dirty="0" spc="-65"/>
              <a:t>flying</a:t>
            </a:r>
            <a:r>
              <a:rPr dirty="0" spc="-40"/>
              <a:t> </a:t>
            </a:r>
            <a:r>
              <a:rPr dirty="0" spc="114"/>
              <a:t>at</a:t>
            </a:r>
            <a:r>
              <a:rPr dirty="0" spc="-45"/>
              <a:t> </a:t>
            </a:r>
            <a:r>
              <a:rPr dirty="0" spc="-10"/>
              <a:t>near-</a:t>
            </a:r>
            <a:r>
              <a:rPr dirty="0"/>
              <a:t>light</a:t>
            </a:r>
            <a:r>
              <a:rPr dirty="0" spc="-40"/>
              <a:t> </a:t>
            </a:r>
            <a:r>
              <a:rPr dirty="0"/>
              <a:t>speed</a:t>
            </a:r>
            <a:r>
              <a:rPr dirty="0" spc="-40"/>
              <a:t> </a:t>
            </a:r>
            <a:r>
              <a:rPr dirty="0" spc="50"/>
              <a:t>past</a:t>
            </a:r>
            <a:r>
              <a:rPr dirty="0" spc="-40"/>
              <a:t> </a:t>
            </a:r>
            <a:r>
              <a:rPr dirty="0"/>
              <a:t>a</a:t>
            </a:r>
            <a:r>
              <a:rPr dirty="0" spc="-40"/>
              <a:t> </a:t>
            </a:r>
            <a:r>
              <a:rPr dirty="0"/>
              <a:t>chain</a:t>
            </a:r>
            <a:r>
              <a:rPr dirty="0" spc="-40"/>
              <a:t> </a:t>
            </a:r>
            <a:r>
              <a:rPr dirty="0" spc="-60"/>
              <a:t>of</a:t>
            </a:r>
            <a:r>
              <a:rPr dirty="0" spc="-40"/>
              <a:t> </a:t>
            </a:r>
            <a:r>
              <a:rPr dirty="0" spc="-10"/>
              <a:t>moun- </a:t>
            </a:r>
            <a:r>
              <a:rPr dirty="0"/>
              <a:t>tains.</a:t>
            </a:r>
            <a:r>
              <a:rPr dirty="0" spc="600"/>
              <a:t>  </a:t>
            </a:r>
            <a:r>
              <a:rPr dirty="0"/>
              <a:t>First</a:t>
            </a:r>
            <a:r>
              <a:rPr dirty="0" spc="610"/>
              <a:t> </a:t>
            </a:r>
            <a:r>
              <a:rPr dirty="0" spc="60"/>
              <a:t>it</a:t>
            </a:r>
            <a:r>
              <a:rPr dirty="0"/>
              <a:t>  passes</a:t>
            </a:r>
            <a:r>
              <a:rPr dirty="0" spc="5"/>
              <a:t>  </a:t>
            </a:r>
            <a:r>
              <a:rPr dirty="0"/>
              <a:t>Mountain  A,  then</a:t>
            </a:r>
            <a:r>
              <a:rPr dirty="0" spc="5"/>
              <a:t>  </a:t>
            </a:r>
            <a:r>
              <a:rPr dirty="0"/>
              <a:t>Mountain  B,  and</a:t>
            </a:r>
            <a:r>
              <a:rPr dirty="0" spc="5"/>
              <a:t>  </a:t>
            </a:r>
            <a:r>
              <a:rPr dirty="0" spc="-25"/>
              <a:t>so </a:t>
            </a:r>
            <a:r>
              <a:rPr dirty="0"/>
              <a:t>on.</a:t>
            </a:r>
            <a:r>
              <a:rPr dirty="0" spc="375"/>
              <a:t> </a:t>
            </a:r>
            <a:r>
              <a:rPr dirty="0"/>
              <a:t>The</a:t>
            </a:r>
            <a:r>
              <a:rPr dirty="0" spc="75"/>
              <a:t> </a:t>
            </a:r>
            <a:r>
              <a:rPr dirty="0"/>
              <a:t>mountains</a:t>
            </a:r>
            <a:r>
              <a:rPr dirty="0" spc="75"/>
              <a:t> </a:t>
            </a:r>
            <a:r>
              <a:rPr dirty="0"/>
              <a:t>all</a:t>
            </a:r>
            <a:r>
              <a:rPr dirty="0" spc="75"/>
              <a:t> </a:t>
            </a:r>
            <a:r>
              <a:rPr dirty="0"/>
              <a:t>have</a:t>
            </a:r>
            <a:r>
              <a:rPr dirty="0" spc="75"/>
              <a:t> </a:t>
            </a:r>
            <a:r>
              <a:rPr dirty="0" spc="-10"/>
              <a:t>synchronized</a:t>
            </a:r>
            <a:r>
              <a:rPr dirty="0" spc="75"/>
              <a:t> </a:t>
            </a:r>
            <a:r>
              <a:rPr dirty="0" spc="-25"/>
              <a:t>clocks</a:t>
            </a:r>
            <a:r>
              <a:rPr dirty="0" spc="75"/>
              <a:t> </a:t>
            </a:r>
            <a:r>
              <a:rPr dirty="0"/>
              <a:t>according</a:t>
            </a:r>
            <a:r>
              <a:rPr dirty="0" spc="75"/>
              <a:t> </a:t>
            </a:r>
            <a:r>
              <a:rPr dirty="0"/>
              <a:t>to</a:t>
            </a:r>
            <a:r>
              <a:rPr dirty="0" spc="75"/>
              <a:t> </a:t>
            </a:r>
            <a:r>
              <a:rPr dirty="0" spc="-25"/>
              <a:t>the </a:t>
            </a:r>
            <a:r>
              <a:rPr dirty="0"/>
              <a:t>mountain</a:t>
            </a:r>
            <a:r>
              <a:rPr dirty="0" spc="380"/>
              <a:t> </a:t>
            </a:r>
            <a:r>
              <a:rPr dirty="0"/>
              <a:t>frame.</a:t>
            </a:r>
            <a:r>
              <a:rPr dirty="0" spc="254"/>
              <a:t>  </a:t>
            </a:r>
            <a:r>
              <a:rPr dirty="0"/>
              <a:t>At</a:t>
            </a:r>
            <a:r>
              <a:rPr dirty="0" spc="380"/>
              <a:t> </a:t>
            </a:r>
            <a:r>
              <a:rPr dirty="0"/>
              <a:t>the</a:t>
            </a:r>
            <a:r>
              <a:rPr dirty="0" spc="380"/>
              <a:t> </a:t>
            </a:r>
            <a:r>
              <a:rPr dirty="0"/>
              <a:t>moment</a:t>
            </a:r>
            <a:r>
              <a:rPr dirty="0" spc="370"/>
              <a:t> </a:t>
            </a:r>
            <a:r>
              <a:rPr dirty="0"/>
              <a:t>the</a:t>
            </a:r>
            <a:r>
              <a:rPr dirty="0" spc="380"/>
              <a:t> </a:t>
            </a:r>
            <a:r>
              <a:rPr dirty="0"/>
              <a:t>plane</a:t>
            </a:r>
            <a:r>
              <a:rPr dirty="0" spc="380"/>
              <a:t> </a:t>
            </a:r>
            <a:r>
              <a:rPr dirty="0"/>
              <a:t>passes</a:t>
            </a:r>
            <a:r>
              <a:rPr dirty="0" spc="380"/>
              <a:t> </a:t>
            </a:r>
            <a:r>
              <a:rPr dirty="0"/>
              <a:t>Mountain</a:t>
            </a:r>
            <a:r>
              <a:rPr dirty="0" spc="375"/>
              <a:t> </a:t>
            </a:r>
            <a:r>
              <a:rPr dirty="0" spc="-50"/>
              <a:t>B </a:t>
            </a:r>
            <a:r>
              <a:rPr dirty="0" spc="110"/>
              <a:t>that</a:t>
            </a:r>
            <a:r>
              <a:rPr dirty="0" spc="-15"/>
              <a:t> </a:t>
            </a:r>
            <a:r>
              <a:rPr dirty="0"/>
              <a:t>mountain’s</a:t>
            </a:r>
            <a:r>
              <a:rPr dirty="0" spc="-15"/>
              <a:t> </a:t>
            </a:r>
            <a:r>
              <a:rPr dirty="0" spc="-30"/>
              <a:t>clock</a:t>
            </a:r>
            <a:r>
              <a:rPr dirty="0" spc="-15"/>
              <a:t> </a:t>
            </a:r>
            <a:r>
              <a:rPr dirty="0"/>
              <a:t>says</a:t>
            </a:r>
            <a:r>
              <a:rPr dirty="0" spc="-15"/>
              <a:t> </a:t>
            </a:r>
            <a:r>
              <a:rPr dirty="0" spc="-10"/>
              <a:t>noon.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3191" y="3309123"/>
            <a:ext cx="8181340" cy="242760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09880" marR="5080" indent="-297815">
              <a:lnSpc>
                <a:spcPct val="101699"/>
              </a:lnSpc>
              <a:spcBef>
                <a:spcPts val="75"/>
              </a:spcBef>
              <a:buAutoNum type="arabicPeriod"/>
              <a:tabLst>
                <a:tab pos="310515" algn="l"/>
              </a:tabLst>
            </a:pPr>
            <a:r>
              <a:rPr dirty="0" sz="2450">
                <a:latin typeface="Times New Roman"/>
                <a:cs typeface="Times New Roman"/>
              </a:rPr>
              <a:t>According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plane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frame,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Mountain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clock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 spc="90">
                <a:latin typeface="Times New Roman"/>
                <a:cs typeface="Times New Roman"/>
              </a:rPr>
              <a:t>at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show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A)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before,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B)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after,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C)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ex- </a:t>
            </a:r>
            <a:r>
              <a:rPr dirty="0" sz="2450">
                <a:latin typeface="Times New Roman"/>
                <a:cs typeface="Times New Roman"/>
              </a:rPr>
              <a:t>actly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at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noon?</a:t>
            </a:r>
            <a:endParaRPr sz="2450">
              <a:latin typeface="Times New Roman"/>
              <a:cs typeface="Times New Roman"/>
            </a:endParaRPr>
          </a:p>
          <a:p>
            <a:pPr algn="just" marL="309880" marR="5080" indent="-297815">
              <a:lnSpc>
                <a:spcPct val="101699"/>
              </a:lnSpc>
              <a:spcBef>
                <a:spcPts val="994"/>
              </a:spcBef>
              <a:buAutoNum type="arabicPeriod"/>
              <a:tabLst>
                <a:tab pos="310515" algn="l"/>
              </a:tabLst>
            </a:pPr>
            <a:r>
              <a:rPr dirty="0" sz="2450">
                <a:latin typeface="Times New Roman"/>
                <a:cs typeface="Times New Roman"/>
              </a:rPr>
              <a:t>According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plane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frame,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Mountain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clock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 spc="90">
                <a:latin typeface="Times New Roman"/>
                <a:cs typeface="Times New Roman"/>
              </a:rPr>
              <a:t>at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show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A)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before,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B)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after,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C)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ex- </a:t>
            </a:r>
            <a:r>
              <a:rPr dirty="0" sz="2450">
                <a:latin typeface="Times New Roman"/>
                <a:cs typeface="Times New Roman"/>
              </a:rPr>
              <a:t>actly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at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noon?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5897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1.3.</a:t>
            </a:r>
            <a:r>
              <a:rPr dirty="0" sz="1200" spc="30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LENGTH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CONTRACTION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SIMULTANEITY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10"/>
              <a:t>Suppose</a:t>
            </a:r>
            <a:r>
              <a:rPr dirty="0" spc="-40"/>
              <a:t> </a:t>
            </a:r>
            <a:r>
              <a:rPr dirty="0"/>
              <a:t>a</a:t>
            </a:r>
            <a:r>
              <a:rPr dirty="0" spc="-40"/>
              <a:t> </a:t>
            </a:r>
            <a:r>
              <a:rPr dirty="0"/>
              <a:t>plane</a:t>
            </a:r>
            <a:r>
              <a:rPr dirty="0" spc="-40"/>
              <a:t> </a:t>
            </a:r>
            <a:r>
              <a:rPr dirty="0"/>
              <a:t>is</a:t>
            </a:r>
            <a:r>
              <a:rPr dirty="0" spc="-40"/>
              <a:t> </a:t>
            </a:r>
            <a:r>
              <a:rPr dirty="0" spc="-65"/>
              <a:t>flying</a:t>
            </a:r>
            <a:r>
              <a:rPr dirty="0" spc="-40"/>
              <a:t> </a:t>
            </a:r>
            <a:r>
              <a:rPr dirty="0" spc="114"/>
              <a:t>at</a:t>
            </a:r>
            <a:r>
              <a:rPr dirty="0" spc="-45"/>
              <a:t> </a:t>
            </a:r>
            <a:r>
              <a:rPr dirty="0" spc="-10"/>
              <a:t>near-</a:t>
            </a:r>
            <a:r>
              <a:rPr dirty="0"/>
              <a:t>light</a:t>
            </a:r>
            <a:r>
              <a:rPr dirty="0" spc="-40"/>
              <a:t> </a:t>
            </a:r>
            <a:r>
              <a:rPr dirty="0"/>
              <a:t>speed</a:t>
            </a:r>
            <a:r>
              <a:rPr dirty="0" spc="-40"/>
              <a:t> </a:t>
            </a:r>
            <a:r>
              <a:rPr dirty="0" spc="50"/>
              <a:t>past</a:t>
            </a:r>
            <a:r>
              <a:rPr dirty="0" spc="-40"/>
              <a:t> </a:t>
            </a:r>
            <a:r>
              <a:rPr dirty="0"/>
              <a:t>a</a:t>
            </a:r>
            <a:r>
              <a:rPr dirty="0" spc="-40"/>
              <a:t> </a:t>
            </a:r>
            <a:r>
              <a:rPr dirty="0"/>
              <a:t>chain</a:t>
            </a:r>
            <a:r>
              <a:rPr dirty="0" spc="-40"/>
              <a:t> </a:t>
            </a:r>
            <a:r>
              <a:rPr dirty="0" spc="-60"/>
              <a:t>of</a:t>
            </a:r>
            <a:r>
              <a:rPr dirty="0" spc="-40"/>
              <a:t> </a:t>
            </a:r>
            <a:r>
              <a:rPr dirty="0" spc="-10"/>
              <a:t>moun- </a:t>
            </a:r>
            <a:r>
              <a:rPr dirty="0"/>
              <a:t>tains.</a:t>
            </a:r>
            <a:r>
              <a:rPr dirty="0" spc="600"/>
              <a:t>  </a:t>
            </a:r>
            <a:r>
              <a:rPr dirty="0"/>
              <a:t>First</a:t>
            </a:r>
            <a:r>
              <a:rPr dirty="0" spc="610"/>
              <a:t> </a:t>
            </a:r>
            <a:r>
              <a:rPr dirty="0" spc="60"/>
              <a:t>it</a:t>
            </a:r>
            <a:r>
              <a:rPr dirty="0"/>
              <a:t>  passes</a:t>
            </a:r>
            <a:r>
              <a:rPr dirty="0" spc="5"/>
              <a:t>  </a:t>
            </a:r>
            <a:r>
              <a:rPr dirty="0"/>
              <a:t>Mountain  A,  then</a:t>
            </a:r>
            <a:r>
              <a:rPr dirty="0" spc="5"/>
              <a:t>  </a:t>
            </a:r>
            <a:r>
              <a:rPr dirty="0"/>
              <a:t>Mountain  B,  and</a:t>
            </a:r>
            <a:r>
              <a:rPr dirty="0" spc="5"/>
              <a:t>  </a:t>
            </a:r>
            <a:r>
              <a:rPr dirty="0" spc="-25"/>
              <a:t>so </a:t>
            </a:r>
            <a:r>
              <a:rPr dirty="0"/>
              <a:t>on.</a:t>
            </a:r>
            <a:r>
              <a:rPr dirty="0" spc="375"/>
              <a:t> </a:t>
            </a:r>
            <a:r>
              <a:rPr dirty="0"/>
              <a:t>The</a:t>
            </a:r>
            <a:r>
              <a:rPr dirty="0" spc="75"/>
              <a:t> </a:t>
            </a:r>
            <a:r>
              <a:rPr dirty="0"/>
              <a:t>mountains</a:t>
            </a:r>
            <a:r>
              <a:rPr dirty="0" spc="75"/>
              <a:t> </a:t>
            </a:r>
            <a:r>
              <a:rPr dirty="0"/>
              <a:t>all</a:t>
            </a:r>
            <a:r>
              <a:rPr dirty="0" spc="75"/>
              <a:t> </a:t>
            </a:r>
            <a:r>
              <a:rPr dirty="0"/>
              <a:t>have</a:t>
            </a:r>
            <a:r>
              <a:rPr dirty="0" spc="75"/>
              <a:t> </a:t>
            </a:r>
            <a:r>
              <a:rPr dirty="0" spc="-10"/>
              <a:t>synchronized</a:t>
            </a:r>
            <a:r>
              <a:rPr dirty="0" spc="75"/>
              <a:t> </a:t>
            </a:r>
            <a:r>
              <a:rPr dirty="0" spc="-25"/>
              <a:t>clocks</a:t>
            </a:r>
            <a:r>
              <a:rPr dirty="0" spc="75"/>
              <a:t> </a:t>
            </a:r>
            <a:r>
              <a:rPr dirty="0"/>
              <a:t>according</a:t>
            </a:r>
            <a:r>
              <a:rPr dirty="0" spc="75"/>
              <a:t> </a:t>
            </a:r>
            <a:r>
              <a:rPr dirty="0"/>
              <a:t>to</a:t>
            </a:r>
            <a:r>
              <a:rPr dirty="0" spc="75"/>
              <a:t> </a:t>
            </a:r>
            <a:r>
              <a:rPr dirty="0" spc="-25"/>
              <a:t>the </a:t>
            </a:r>
            <a:r>
              <a:rPr dirty="0"/>
              <a:t>mountain</a:t>
            </a:r>
            <a:r>
              <a:rPr dirty="0" spc="380"/>
              <a:t> </a:t>
            </a:r>
            <a:r>
              <a:rPr dirty="0"/>
              <a:t>frame.</a:t>
            </a:r>
            <a:r>
              <a:rPr dirty="0" spc="254"/>
              <a:t>  </a:t>
            </a:r>
            <a:r>
              <a:rPr dirty="0"/>
              <a:t>At</a:t>
            </a:r>
            <a:r>
              <a:rPr dirty="0" spc="380"/>
              <a:t> </a:t>
            </a:r>
            <a:r>
              <a:rPr dirty="0"/>
              <a:t>the</a:t>
            </a:r>
            <a:r>
              <a:rPr dirty="0" spc="380"/>
              <a:t> </a:t>
            </a:r>
            <a:r>
              <a:rPr dirty="0"/>
              <a:t>moment</a:t>
            </a:r>
            <a:r>
              <a:rPr dirty="0" spc="370"/>
              <a:t> </a:t>
            </a:r>
            <a:r>
              <a:rPr dirty="0"/>
              <a:t>the</a:t>
            </a:r>
            <a:r>
              <a:rPr dirty="0" spc="380"/>
              <a:t> </a:t>
            </a:r>
            <a:r>
              <a:rPr dirty="0"/>
              <a:t>plane</a:t>
            </a:r>
            <a:r>
              <a:rPr dirty="0" spc="380"/>
              <a:t> </a:t>
            </a:r>
            <a:r>
              <a:rPr dirty="0"/>
              <a:t>passes</a:t>
            </a:r>
            <a:r>
              <a:rPr dirty="0" spc="380"/>
              <a:t> </a:t>
            </a:r>
            <a:r>
              <a:rPr dirty="0"/>
              <a:t>Mountain</a:t>
            </a:r>
            <a:r>
              <a:rPr dirty="0" spc="375"/>
              <a:t> </a:t>
            </a:r>
            <a:r>
              <a:rPr dirty="0" spc="-50"/>
              <a:t>B </a:t>
            </a:r>
            <a:r>
              <a:rPr dirty="0" spc="110"/>
              <a:t>that</a:t>
            </a:r>
            <a:r>
              <a:rPr dirty="0" spc="-15"/>
              <a:t> </a:t>
            </a:r>
            <a:r>
              <a:rPr dirty="0"/>
              <a:t>mountain’s</a:t>
            </a:r>
            <a:r>
              <a:rPr dirty="0" spc="-15"/>
              <a:t> </a:t>
            </a:r>
            <a:r>
              <a:rPr dirty="0" spc="-30"/>
              <a:t>clock</a:t>
            </a:r>
            <a:r>
              <a:rPr dirty="0" spc="-15"/>
              <a:t> </a:t>
            </a:r>
            <a:r>
              <a:rPr dirty="0"/>
              <a:t>says</a:t>
            </a:r>
            <a:r>
              <a:rPr dirty="0" spc="-15"/>
              <a:t> </a:t>
            </a:r>
            <a:r>
              <a:rPr dirty="0" spc="-10"/>
              <a:t>noon.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3191" y="3309123"/>
            <a:ext cx="8181340" cy="362966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09880" marR="5080" indent="-297815">
              <a:lnSpc>
                <a:spcPct val="101699"/>
              </a:lnSpc>
              <a:spcBef>
                <a:spcPts val="75"/>
              </a:spcBef>
              <a:buAutoNum type="arabicPeriod"/>
              <a:tabLst>
                <a:tab pos="310515" algn="l"/>
              </a:tabLst>
            </a:pPr>
            <a:r>
              <a:rPr dirty="0" sz="2450">
                <a:latin typeface="Times New Roman"/>
                <a:cs typeface="Times New Roman"/>
              </a:rPr>
              <a:t>According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plane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frame,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Mountain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clock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 spc="90">
                <a:latin typeface="Times New Roman"/>
                <a:cs typeface="Times New Roman"/>
              </a:rPr>
              <a:t>at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show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A)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before,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B)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after,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C)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ex- </a:t>
            </a:r>
            <a:r>
              <a:rPr dirty="0" sz="2450">
                <a:latin typeface="Times New Roman"/>
                <a:cs typeface="Times New Roman"/>
              </a:rPr>
              <a:t>actly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at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noon?</a:t>
            </a:r>
            <a:endParaRPr sz="2450">
              <a:latin typeface="Times New Roman"/>
              <a:cs typeface="Times New Roman"/>
            </a:endParaRPr>
          </a:p>
          <a:p>
            <a:pPr marL="298450">
              <a:lnSpc>
                <a:spcPct val="100000"/>
              </a:lnSpc>
              <a:spcBef>
                <a:spcPts val="1545"/>
              </a:spcBef>
              <a:tabLst>
                <a:tab pos="1907539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  <a:p>
            <a:pPr algn="just" marL="309880" marR="5080" indent="-297815">
              <a:lnSpc>
                <a:spcPct val="101699"/>
              </a:lnSpc>
              <a:spcBef>
                <a:spcPts val="1495"/>
              </a:spcBef>
              <a:buAutoNum type="arabicPeriod" startAt="2"/>
              <a:tabLst>
                <a:tab pos="310515" algn="l"/>
              </a:tabLst>
            </a:pPr>
            <a:r>
              <a:rPr dirty="0" sz="2450">
                <a:latin typeface="Times New Roman"/>
                <a:cs typeface="Times New Roman"/>
              </a:rPr>
              <a:t>According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plane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frame,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Mountain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clock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 spc="90">
                <a:latin typeface="Times New Roman"/>
                <a:cs typeface="Times New Roman"/>
              </a:rPr>
              <a:t>at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show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A)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before,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B)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after,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C)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ex- </a:t>
            </a:r>
            <a:r>
              <a:rPr dirty="0" sz="2450">
                <a:latin typeface="Times New Roman"/>
                <a:cs typeface="Times New Roman"/>
              </a:rPr>
              <a:t>actly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at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noon?</a:t>
            </a:r>
            <a:endParaRPr sz="2450">
              <a:latin typeface="Times New Roman"/>
              <a:cs typeface="Times New Roman"/>
            </a:endParaRPr>
          </a:p>
          <a:p>
            <a:pPr marL="298450">
              <a:lnSpc>
                <a:spcPct val="100000"/>
              </a:lnSpc>
              <a:spcBef>
                <a:spcPts val="1540"/>
              </a:spcBef>
              <a:tabLst>
                <a:tab pos="1907539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0679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1.1.</a:t>
            </a:r>
            <a:r>
              <a:rPr dirty="0" sz="1200" spc="19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GALILEAN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RELATIVITY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20"/>
              <a:t>You</a:t>
            </a:r>
            <a:r>
              <a:rPr dirty="0" spc="85"/>
              <a:t> </a:t>
            </a:r>
            <a:r>
              <a:rPr dirty="0"/>
              <a:t>are</a:t>
            </a:r>
            <a:r>
              <a:rPr dirty="0" spc="100"/>
              <a:t> </a:t>
            </a:r>
            <a:r>
              <a:rPr dirty="0"/>
              <a:t>running</a:t>
            </a:r>
            <a:r>
              <a:rPr dirty="0" spc="90"/>
              <a:t> </a:t>
            </a:r>
            <a:r>
              <a:rPr dirty="0" spc="114"/>
              <a:t>at</a:t>
            </a:r>
            <a:r>
              <a:rPr dirty="0" spc="100"/>
              <a:t> </a:t>
            </a:r>
            <a:r>
              <a:rPr dirty="0"/>
              <a:t>4</a:t>
            </a:r>
            <a:r>
              <a:rPr dirty="0" spc="95"/>
              <a:t> </a:t>
            </a:r>
            <a:r>
              <a:rPr dirty="0"/>
              <a:t>mph</a:t>
            </a:r>
            <a:r>
              <a:rPr dirty="0" spc="105"/>
              <a:t> </a:t>
            </a:r>
            <a:r>
              <a:rPr dirty="0"/>
              <a:t>when</a:t>
            </a:r>
            <a:r>
              <a:rPr dirty="0" spc="95"/>
              <a:t> </a:t>
            </a:r>
            <a:r>
              <a:rPr dirty="0"/>
              <a:t>a</a:t>
            </a:r>
            <a:r>
              <a:rPr dirty="0" spc="100"/>
              <a:t> </a:t>
            </a:r>
            <a:r>
              <a:rPr dirty="0"/>
              <a:t>football</a:t>
            </a:r>
            <a:r>
              <a:rPr dirty="0" spc="100"/>
              <a:t> </a:t>
            </a:r>
            <a:r>
              <a:rPr dirty="0"/>
              <a:t>slams</a:t>
            </a:r>
            <a:r>
              <a:rPr dirty="0" spc="100"/>
              <a:t> </a:t>
            </a:r>
            <a:r>
              <a:rPr dirty="0"/>
              <a:t>into</a:t>
            </a:r>
            <a:r>
              <a:rPr dirty="0" spc="100"/>
              <a:t> </a:t>
            </a:r>
            <a:r>
              <a:rPr dirty="0"/>
              <a:t>the</a:t>
            </a:r>
            <a:r>
              <a:rPr dirty="0" spc="95"/>
              <a:t> </a:t>
            </a:r>
            <a:r>
              <a:rPr dirty="0"/>
              <a:t>back</a:t>
            </a:r>
            <a:r>
              <a:rPr dirty="0" spc="105"/>
              <a:t> </a:t>
            </a:r>
            <a:r>
              <a:rPr dirty="0" spc="-25"/>
              <a:t>of </a:t>
            </a:r>
            <a:r>
              <a:rPr dirty="0"/>
              <a:t>your</a:t>
            </a:r>
            <a:r>
              <a:rPr dirty="0" spc="-25"/>
              <a:t> </a:t>
            </a:r>
            <a:r>
              <a:rPr dirty="0"/>
              <a:t>head.</a:t>
            </a:r>
            <a:r>
              <a:rPr dirty="0" spc="295"/>
              <a:t> </a:t>
            </a:r>
            <a:r>
              <a:rPr dirty="0"/>
              <a:t>The</a:t>
            </a:r>
            <a:r>
              <a:rPr dirty="0" spc="-30"/>
              <a:t> </a:t>
            </a:r>
            <a:r>
              <a:rPr dirty="0"/>
              <a:t>football</a:t>
            </a:r>
            <a:r>
              <a:rPr dirty="0" spc="-20"/>
              <a:t> </a:t>
            </a:r>
            <a:r>
              <a:rPr dirty="0"/>
              <a:t>is</a:t>
            </a:r>
            <a:r>
              <a:rPr dirty="0" spc="-25"/>
              <a:t> </a:t>
            </a:r>
            <a:r>
              <a:rPr dirty="0" spc="-50"/>
              <a:t>going</a:t>
            </a:r>
            <a:r>
              <a:rPr dirty="0" spc="-20"/>
              <a:t> </a:t>
            </a:r>
            <a:r>
              <a:rPr dirty="0" spc="-30"/>
              <a:t>20</a:t>
            </a:r>
            <a:r>
              <a:rPr dirty="0" spc="-25"/>
              <a:t> </a:t>
            </a:r>
            <a:r>
              <a:rPr dirty="0"/>
              <a:t>mph</a:t>
            </a:r>
            <a:r>
              <a:rPr dirty="0" spc="-25"/>
              <a:t> </a:t>
            </a:r>
            <a:r>
              <a:rPr dirty="0"/>
              <a:t>in</a:t>
            </a:r>
            <a:r>
              <a:rPr dirty="0" spc="-25"/>
              <a:t> </a:t>
            </a:r>
            <a:r>
              <a:rPr dirty="0"/>
              <a:t>the</a:t>
            </a:r>
            <a:r>
              <a:rPr dirty="0" spc="-20"/>
              <a:t> </a:t>
            </a:r>
            <a:r>
              <a:rPr dirty="0"/>
              <a:t>same</a:t>
            </a:r>
            <a:r>
              <a:rPr dirty="0" spc="-25"/>
              <a:t> </a:t>
            </a:r>
            <a:r>
              <a:rPr dirty="0"/>
              <a:t>direction</a:t>
            </a:r>
            <a:r>
              <a:rPr dirty="0" spc="-25"/>
              <a:t> you </a:t>
            </a:r>
            <a:r>
              <a:rPr dirty="0"/>
              <a:t>are.</a:t>
            </a:r>
            <a:r>
              <a:rPr dirty="0" spc="265"/>
              <a:t> </a:t>
            </a:r>
            <a:r>
              <a:rPr dirty="0" spc="-35"/>
              <a:t>How</a:t>
            </a:r>
            <a:r>
              <a:rPr dirty="0" spc="55"/>
              <a:t> </a:t>
            </a:r>
            <a:r>
              <a:rPr dirty="0"/>
              <a:t>much</a:t>
            </a:r>
            <a:r>
              <a:rPr dirty="0" spc="50"/>
              <a:t> </a:t>
            </a:r>
            <a:r>
              <a:rPr dirty="0" spc="-30"/>
              <a:t>will</a:t>
            </a:r>
            <a:r>
              <a:rPr dirty="0" spc="50"/>
              <a:t> </a:t>
            </a:r>
            <a:r>
              <a:rPr dirty="0"/>
              <a:t>the</a:t>
            </a:r>
            <a:r>
              <a:rPr dirty="0" spc="50"/>
              <a:t> </a:t>
            </a:r>
            <a:r>
              <a:rPr dirty="0"/>
              <a:t>football</a:t>
            </a:r>
            <a:r>
              <a:rPr dirty="0" spc="50"/>
              <a:t> </a:t>
            </a:r>
            <a:r>
              <a:rPr dirty="0" spc="65"/>
              <a:t>hurt</a:t>
            </a:r>
            <a:r>
              <a:rPr dirty="0" spc="45"/>
              <a:t> </a:t>
            </a:r>
            <a:r>
              <a:rPr dirty="0"/>
              <a:t>your</a:t>
            </a:r>
            <a:r>
              <a:rPr dirty="0" spc="55"/>
              <a:t> </a:t>
            </a:r>
            <a:r>
              <a:rPr dirty="0"/>
              <a:t>head?</a:t>
            </a:r>
            <a:r>
              <a:rPr dirty="0" spc="280"/>
              <a:t> </a:t>
            </a:r>
            <a:r>
              <a:rPr dirty="0"/>
              <a:t>(Choose</a:t>
            </a:r>
            <a:r>
              <a:rPr dirty="0" spc="5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549968"/>
            <a:ext cx="8259445" cy="306070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7985" marR="5080" indent="-37147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8620" algn="l"/>
              </a:tabLst>
            </a:pPr>
            <a:r>
              <a:rPr dirty="0" sz="2450" spc="90">
                <a:latin typeface="Times New Roman"/>
                <a:cs typeface="Times New Roman"/>
              </a:rPr>
              <a:t>It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will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cause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injury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it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would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cause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were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running.</a:t>
            </a:r>
            <a:endParaRPr sz="2450">
              <a:latin typeface="Times New Roman"/>
              <a:cs typeface="Times New Roman"/>
            </a:endParaRPr>
          </a:p>
          <a:p>
            <a:pPr marL="387985" marR="5080" indent="-35941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8620" algn="l"/>
              </a:tabLst>
            </a:pPr>
            <a:r>
              <a:rPr dirty="0" sz="2450" spc="90">
                <a:latin typeface="Times New Roman"/>
                <a:cs typeface="Times New Roman"/>
              </a:rPr>
              <a:t>It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85">
                <a:latin typeface="Times New Roman"/>
                <a:cs typeface="Times New Roman"/>
              </a:rPr>
              <a:t>will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cause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same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injury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105">
                <a:latin typeface="Times New Roman"/>
                <a:cs typeface="Times New Roman"/>
              </a:rPr>
              <a:t>16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mph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football</a:t>
            </a:r>
            <a:r>
              <a:rPr dirty="0" sz="2450" spc="-55">
                <a:latin typeface="Times New Roman"/>
                <a:cs typeface="Times New Roman"/>
              </a:rPr>
              <a:t> would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cause </a:t>
            </a:r>
            <a:r>
              <a:rPr dirty="0" sz="2450">
                <a:latin typeface="Times New Roman"/>
                <a:cs typeface="Times New Roman"/>
              </a:rPr>
              <a:t>if you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were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running.</a:t>
            </a:r>
            <a:endParaRPr sz="2450">
              <a:latin typeface="Times New Roman"/>
              <a:cs typeface="Times New Roman"/>
            </a:endParaRPr>
          </a:p>
          <a:p>
            <a:pPr marL="387985" marR="5080" indent="-36322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8620" algn="l"/>
              </a:tabLst>
            </a:pPr>
            <a:r>
              <a:rPr dirty="0" sz="2450" spc="90">
                <a:latin typeface="Times New Roman"/>
                <a:cs typeface="Times New Roman"/>
              </a:rPr>
              <a:t>It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85">
                <a:latin typeface="Times New Roman"/>
                <a:cs typeface="Times New Roman"/>
              </a:rPr>
              <a:t>will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cause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same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injury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105">
                <a:latin typeface="Times New Roman"/>
                <a:cs typeface="Times New Roman"/>
              </a:rPr>
              <a:t>24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mph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football</a:t>
            </a:r>
            <a:r>
              <a:rPr dirty="0" sz="2450" spc="-55">
                <a:latin typeface="Times New Roman"/>
                <a:cs typeface="Times New Roman"/>
              </a:rPr>
              <a:t> would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cause </a:t>
            </a:r>
            <a:r>
              <a:rPr dirty="0" sz="2450">
                <a:latin typeface="Times New Roman"/>
                <a:cs typeface="Times New Roman"/>
              </a:rPr>
              <a:t>if you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were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running.</a:t>
            </a:r>
            <a:endParaRPr sz="2450">
              <a:latin typeface="Times New Roman"/>
              <a:cs typeface="Times New Roman"/>
            </a:endParaRPr>
          </a:p>
          <a:p>
            <a:pPr marL="387985" indent="-37592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8620" algn="l"/>
              </a:tabLst>
            </a:pPr>
            <a:r>
              <a:rPr dirty="0" sz="2450">
                <a:latin typeface="Times New Roman"/>
                <a:cs typeface="Times New Roman"/>
              </a:rPr>
              <a:t>None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above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5897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1.3.</a:t>
            </a:r>
            <a:r>
              <a:rPr dirty="0" sz="1200" spc="30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LENGTH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CONTRACTION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SIMULTANEITY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178560" algn="l"/>
                <a:tab pos="1451610" algn="l"/>
                <a:tab pos="2245360" algn="l"/>
                <a:tab pos="2605405" algn="l"/>
                <a:tab pos="3242945" algn="l"/>
                <a:tab pos="3629660" algn="l"/>
                <a:tab pos="4593590" algn="l"/>
                <a:tab pos="5508625" algn="l"/>
                <a:tab pos="5829300" algn="l"/>
                <a:tab pos="6440170" algn="l"/>
                <a:tab pos="6651625" algn="l"/>
                <a:tab pos="7036434" algn="l"/>
              </a:tabLst>
            </a:pPr>
            <a:r>
              <a:rPr dirty="0" spc="-10"/>
              <a:t>Suppose</a:t>
            </a:r>
            <a:r>
              <a:rPr dirty="0"/>
              <a:t>	</a:t>
            </a:r>
            <a:r>
              <a:rPr dirty="0" spc="-50"/>
              <a:t>a</a:t>
            </a:r>
            <a:r>
              <a:rPr dirty="0"/>
              <a:t>	</a:t>
            </a:r>
            <a:r>
              <a:rPr dirty="0" spc="-10"/>
              <a:t>chain</a:t>
            </a:r>
            <a:r>
              <a:rPr dirty="0"/>
              <a:t>	</a:t>
            </a:r>
            <a:r>
              <a:rPr dirty="0" spc="-25"/>
              <a:t>of</a:t>
            </a:r>
            <a:r>
              <a:rPr dirty="0"/>
              <a:t>	</a:t>
            </a:r>
            <a:r>
              <a:rPr dirty="0" spc="-10"/>
              <a:t>equally</a:t>
            </a:r>
            <a:r>
              <a:rPr dirty="0"/>
              <a:t>	</a:t>
            </a:r>
            <a:r>
              <a:rPr dirty="0" spc="-10"/>
              <a:t>spaced</a:t>
            </a:r>
            <a:r>
              <a:rPr dirty="0"/>
              <a:t>	</a:t>
            </a:r>
            <a:r>
              <a:rPr dirty="0" spc="-10"/>
              <a:t>planes</a:t>
            </a:r>
            <a:r>
              <a:rPr dirty="0"/>
              <a:t>	</a:t>
            </a:r>
            <a:r>
              <a:rPr dirty="0" spc="-25"/>
              <a:t>is</a:t>
            </a:r>
            <a:r>
              <a:rPr dirty="0"/>
              <a:t>	</a:t>
            </a:r>
            <a:r>
              <a:rPr dirty="0" spc="-10"/>
              <a:t>flying</a:t>
            </a:r>
            <a:r>
              <a:rPr dirty="0"/>
              <a:t>	</a:t>
            </a:r>
            <a:r>
              <a:rPr dirty="0" spc="90"/>
              <a:t>at</a:t>
            </a:r>
            <a:r>
              <a:rPr dirty="0"/>
              <a:t>	</a:t>
            </a:r>
            <a:r>
              <a:rPr dirty="0" spc="-10"/>
              <a:t>near-</a:t>
            </a:r>
            <a:r>
              <a:rPr dirty="0" spc="-20"/>
              <a:t>light </a:t>
            </a:r>
            <a:r>
              <a:rPr dirty="0"/>
              <a:t>speed</a:t>
            </a:r>
            <a:r>
              <a:rPr dirty="0" spc="335"/>
              <a:t> </a:t>
            </a:r>
            <a:r>
              <a:rPr dirty="0" spc="50"/>
              <a:t>past</a:t>
            </a:r>
            <a:r>
              <a:rPr dirty="0" spc="335"/>
              <a:t> </a:t>
            </a:r>
            <a:r>
              <a:rPr dirty="0"/>
              <a:t>a</a:t>
            </a:r>
            <a:r>
              <a:rPr dirty="0" spc="335"/>
              <a:t> </a:t>
            </a:r>
            <a:r>
              <a:rPr dirty="0" spc="-10"/>
              <a:t>mountain.</a:t>
            </a:r>
            <a:r>
              <a:rPr dirty="0"/>
              <a:t>	First</a:t>
            </a:r>
            <a:r>
              <a:rPr dirty="0" spc="375"/>
              <a:t> </a:t>
            </a:r>
            <a:r>
              <a:rPr dirty="0"/>
              <a:t>Plane</a:t>
            </a:r>
            <a:r>
              <a:rPr dirty="0" spc="370"/>
              <a:t> </a:t>
            </a:r>
            <a:r>
              <a:rPr dirty="0"/>
              <a:t>A</a:t>
            </a:r>
            <a:r>
              <a:rPr dirty="0" spc="375"/>
              <a:t> </a:t>
            </a:r>
            <a:r>
              <a:rPr dirty="0"/>
              <a:t>passes</a:t>
            </a:r>
            <a:r>
              <a:rPr dirty="0" spc="370"/>
              <a:t> </a:t>
            </a:r>
            <a:r>
              <a:rPr dirty="0" spc="-25"/>
              <a:t>it,</a:t>
            </a:r>
            <a:r>
              <a:rPr dirty="0"/>
              <a:t>	then</a:t>
            </a:r>
            <a:r>
              <a:rPr dirty="0" spc="484"/>
              <a:t> </a:t>
            </a:r>
            <a:r>
              <a:rPr dirty="0"/>
              <a:t>Plane</a:t>
            </a:r>
            <a:r>
              <a:rPr dirty="0" spc="500"/>
              <a:t> </a:t>
            </a:r>
            <a:r>
              <a:rPr dirty="0" spc="-25"/>
              <a:t>B,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8819" y="1967952"/>
            <a:ext cx="8255634" cy="376936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on.</a:t>
            </a:r>
            <a:r>
              <a:rPr dirty="0" sz="2450" spc="5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planes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synchronized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clocks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according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to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plane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frame.</a:t>
            </a:r>
            <a:r>
              <a:rPr dirty="0" sz="2450" spc="250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At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</a:t>
            </a:r>
            <a:r>
              <a:rPr dirty="0" sz="2450" spc="3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Plane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passes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mountain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plane’s</a:t>
            </a:r>
            <a:r>
              <a:rPr dirty="0" sz="2450" spc="-30">
                <a:latin typeface="Times New Roman"/>
                <a:cs typeface="Times New Roman"/>
              </a:rPr>
              <a:t> clock </a:t>
            </a:r>
            <a:r>
              <a:rPr dirty="0" sz="2450">
                <a:latin typeface="Times New Roman"/>
                <a:cs typeface="Times New Roman"/>
              </a:rPr>
              <a:t>says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noon.</a:t>
            </a:r>
            <a:endParaRPr sz="2450">
              <a:latin typeface="Times New Roman"/>
              <a:cs typeface="Times New Roman"/>
            </a:endParaRPr>
          </a:p>
          <a:p>
            <a:pPr algn="just" marL="384175" marR="5080" indent="-297815">
              <a:lnSpc>
                <a:spcPct val="101699"/>
              </a:lnSpc>
              <a:spcBef>
                <a:spcPts val="1595"/>
              </a:spcBef>
              <a:buAutoNum type="arabicPeriod"/>
              <a:tabLst>
                <a:tab pos="384810" algn="l"/>
              </a:tabLst>
            </a:pPr>
            <a:r>
              <a:rPr dirty="0" sz="2450">
                <a:latin typeface="Times New Roman"/>
                <a:cs typeface="Times New Roman"/>
              </a:rPr>
              <a:t>According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mountain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frame,</a:t>
            </a:r>
            <a:r>
              <a:rPr dirty="0" sz="2450" spc="3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Plane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clock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 spc="90">
                <a:latin typeface="Times New Roman"/>
                <a:cs typeface="Times New Roman"/>
              </a:rPr>
              <a:t>at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show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A)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before,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B)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after,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C)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ex- </a:t>
            </a:r>
            <a:r>
              <a:rPr dirty="0" sz="2450">
                <a:latin typeface="Times New Roman"/>
                <a:cs typeface="Times New Roman"/>
              </a:rPr>
              <a:t>actly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at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noon?</a:t>
            </a:r>
            <a:endParaRPr sz="2450">
              <a:latin typeface="Times New Roman"/>
              <a:cs typeface="Times New Roman"/>
            </a:endParaRPr>
          </a:p>
          <a:p>
            <a:pPr algn="just" marL="384175" marR="5080" indent="-297815">
              <a:lnSpc>
                <a:spcPct val="101699"/>
              </a:lnSpc>
              <a:spcBef>
                <a:spcPts val="994"/>
              </a:spcBef>
              <a:buAutoNum type="arabicPeriod"/>
              <a:tabLst>
                <a:tab pos="384810" algn="l"/>
              </a:tabLst>
            </a:pPr>
            <a:r>
              <a:rPr dirty="0" sz="2450">
                <a:latin typeface="Times New Roman"/>
                <a:cs typeface="Times New Roman"/>
              </a:rPr>
              <a:t>According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mountain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frame,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Plane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clock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 spc="90">
                <a:latin typeface="Times New Roman"/>
                <a:cs typeface="Times New Roman"/>
              </a:rPr>
              <a:t>at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show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A)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before,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B)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after,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C)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ex- </a:t>
            </a:r>
            <a:r>
              <a:rPr dirty="0" sz="2450">
                <a:latin typeface="Times New Roman"/>
                <a:cs typeface="Times New Roman"/>
              </a:rPr>
              <a:t>actly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at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noon?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5897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1.3.</a:t>
            </a:r>
            <a:r>
              <a:rPr dirty="0" sz="1200" spc="30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LENGTH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CONTRACTION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SIMULTANEITY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178560" algn="l"/>
                <a:tab pos="1451610" algn="l"/>
                <a:tab pos="2245360" algn="l"/>
                <a:tab pos="2605405" algn="l"/>
                <a:tab pos="3242945" algn="l"/>
                <a:tab pos="3629660" algn="l"/>
                <a:tab pos="4593590" algn="l"/>
                <a:tab pos="5508625" algn="l"/>
                <a:tab pos="5829300" algn="l"/>
                <a:tab pos="6440170" algn="l"/>
                <a:tab pos="6651625" algn="l"/>
                <a:tab pos="7036434" algn="l"/>
              </a:tabLst>
            </a:pPr>
            <a:r>
              <a:rPr dirty="0" spc="-10"/>
              <a:t>Suppose</a:t>
            </a:r>
            <a:r>
              <a:rPr dirty="0"/>
              <a:t>	</a:t>
            </a:r>
            <a:r>
              <a:rPr dirty="0" spc="-50"/>
              <a:t>a</a:t>
            </a:r>
            <a:r>
              <a:rPr dirty="0"/>
              <a:t>	</a:t>
            </a:r>
            <a:r>
              <a:rPr dirty="0" spc="-10"/>
              <a:t>chain</a:t>
            </a:r>
            <a:r>
              <a:rPr dirty="0"/>
              <a:t>	</a:t>
            </a:r>
            <a:r>
              <a:rPr dirty="0" spc="-25"/>
              <a:t>of</a:t>
            </a:r>
            <a:r>
              <a:rPr dirty="0"/>
              <a:t>	</a:t>
            </a:r>
            <a:r>
              <a:rPr dirty="0" spc="-10"/>
              <a:t>equally</a:t>
            </a:r>
            <a:r>
              <a:rPr dirty="0"/>
              <a:t>	</a:t>
            </a:r>
            <a:r>
              <a:rPr dirty="0" spc="-10"/>
              <a:t>spaced</a:t>
            </a:r>
            <a:r>
              <a:rPr dirty="0"/>
              <a:t>	</a:t>
            </a:r>
            <a:r>
              <a:rPr dirty="0" spc="-10"/>
              <a:t>planes</a:t>
            </a:r>
            <a:r>
              <a:rPr dirty="0"/>
              <a:t>	</a:t>
            </a:r>
            <a:r>
              <a:rPr dirty="0" spc="-25"/>
              <a:t>is</a:t>
            </a:r>
            <a:r>
              <a:rPr dirty="0"/>
              <a:t>	</a:t>
            </a:r>
            <a:r>
              <a:rPr dirty="0" spc="-10"/>
              <a:t>flying</a:t>
            </a:r>
            <a:r>
              <a:rPr dirty="0"/>
              <a:t>	</a:t>
            </a:r>
            <a:r>
              <a:rPr dirty="0" spc="90"/>
              <a:t>at</a:t>
            </a:r>
            <a:r>
              <a:rPr dirty="0"/>
              <a:t>	</a:t>
            </a:r>
            <a:r>
              <a:rPr dirty="0" spc="-10"/>
              <a:t>near-</a:t>
            </a:r>
            <a:r>
              <a:rPr dirty="0" spc="-20"/>
              <a:t>light </a:t>
            </a:r>
            <a:r>
              <a:rPr dirty="0"/>
              <a:t>speed</a:t>
            </a:r>
            <a:r>
              <a:rPr dirty="0" spc="335"/>
              <a:t> </a:t>
            </a:r>
            <a:r>
              <a:rPr dirty="0" spc="50"/>
              <a:t>past</a:t>
            </a:r>
            <a:r>
              <a:rPr dirty="0" spc="335"/>
              <a:t> </a:t>
            </a:r>
            <a:r>
              <a:rPr dirty="0"/>
              <a:t>a</a:t>
            </a:r>
            <a:r>
              <a:rPr dirty="0" spc="335"/>
              <a:t> </a:t>
            </a:r>
            <a:r>
              <a:rPr dirty="0" spc="-10"/>
              <a:t>mountain.</a:t>
            </a:r>
            <a:r>
              <a:rPr dirty="0"/>
              <a:t>	First</a:t>
            </a:r>
            <a:r>
              <a:rPr dirty="0" spc="375"/>
              <a:t> </a:t>
            </a:r>
            <a:r>
              <a:rPr dirty="0"/>
              <a:t>Plane</a:t>
            </a:r>
            <a:r>
              <a:rPr dirty="0" spc="370"/>
              <a:t> </a:t>
            </a:r>
            <a:r>
              <a:rPr dirty="0"/>
              <a:t>A</a:t>
            </a:r>
            <a:r>
              <a:rPr dirty="0" spc="375"/>
              <a:t> </a:t>
            </a:r>
            <a:r>
              <a:rPr dirty="0"/>
              <a:t>passes</a:t>
            </a:r>
            <a:r>
              <a:rPr dirty="0" spc="370"/>
              <a:t> </a:t>
            </a:r>
            <a:r>
              <a:rPr dirty="0" spc="-25"/>
              <a:t>it,</a:t>
            </a:r>
            <a:r>
              <a:rPr dirty="0"/>
              <a:t>	then</a:t>
            </a:r>
            <a:r>
              <a:rPr dirty="0" spc="484"/>
              <a:t> </a:t>
            </a:r>
            <a:r>
              <a:rPr dirty="0"/>
              <a:t>Plane</a:t>
            </a:r>
            <a:r>
              <a:rPr dirty="0" spc="500"/>
              <a:t> </a:t>
            </a:r>
            <a:r>
              <a:rPr dirty="0" spc="-25"/>
              <a:t>B,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8819" y="1967952"/>
            <a:ext cx="8255634" cy="497078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on.</a:t>
            </a:r>
            <a:r>
              <a:rPr dirty="0" sz="2450" spc="5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planes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synchronized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clocks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according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to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plane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frame.</a:t>
            </a:r>
            <a:r>
              <a:rPr dirty="0" sz="2450" spc="250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At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</a:t>
            </a:r>
            <a:r>
              <a:rPr dirty="0" sz="2450" spc="3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Plane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passes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mountain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plane’s</a:t>
            </a:r>
            <a:r>
              <a:rPr dirty="0" sz="2450" spc="-30">
                <a:latin typeface="Times New Roman"/>
                <a:cs typeface="Times New Roman"/>
              </a:rPr>
              <a:t> clock </a:t>
            </a:r>
            <a:r>
              <a:rPr dirty="0" sz="2450">
                <a:latin typeface="Times New Roman"/>
                <a:cs typeface="Times New Roman"/>
              </a:rPr>
              <a:t>says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noon.</a:t>
            </a:r>
            <a:endParaRPr sz="2450">
              <a:latin typeface="Times New Roman"/>
              <a:cs typeface="Times New Roman"/>
            </a:endParaRPr>
          </a:p>
          <a:p>
            <a:pPr algn="just" marL="384175" marR="5080" indent="-297815">
              <a:lnSpc>
                <a:spcPct val="101699"/>
              </a:lnSpc>
              <a:spcBef>
                <a:spcPts val="1595"/>
              </a:spcBef>
              <a:buAutoNum type="arabicPeriod"/>
              <a:tabLst>
                <a:tab pos="384810" algn="l"/>
              </a:tabLst>
            </a:pPr>
            <a:r>
              <a:rPr dirty="0" sz="2450">
                <a:latin typeface="Times New Roman"/>
                <a:cs typeface="Times New Roman"/>
              </a:rPr>
              <a:t>According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mountain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frame,</a:t>
            </a:r>
            <a:r>
              <a:rPr dirty="0" sz="2450" spc="3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Plane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clock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 spc="90">
                <a:latin typeface="Times New Roman"/>
                <a:cs typeface="Times New Roman"/>
              </a:rPr>
              <a:t>at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show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A)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before,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B)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after,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C)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ex- </a:t>
            </a:r>
            <a:r>
              <a:rPr dirty="0" sz="2450">
                <a:latin typeface="Times New Roman"/>
                <a:cs typeface="Times New Roman"/>
              </a:rPr>
              <a:t>actly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at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noon?</a:t>
            </a:r>
            <a:endParaRPr sz="245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spcBef>
                <a:spcPts val="1545"/>
              </a:spcBef>
              <a:tabLst>
                <a:tab pos="198183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  <a:p>
            <a:pPr algn="just" marL="384175" marR="5080" indent="-297815">
              <a:lnSpc>
                <a:spcPct val="101699"/>
              </a:lnSpc>
              <a:spcBef>
                <a:spcPts val="1490"/>
              </a:spcBef>
              <a:buAutoNum type="arabicPeriod" startAt="2"/>
              <a:tabLst>
                <a:tab pos="384810" algn="l"/>
              </a:tabLst>
            </a:pPr>
            <a:r>
              <a:rPr dirty="0" sz="2450">
                <a:latin typeface="Times New Roman"/>
                <a:cs typeface="Times New Roman"/>
              </a:rPr>
              <a:t>According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mountain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frame,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Plane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clock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 spc="90">
                <a:latin typeface="Times New Roman"/>
                <a:cs typeface="Times New Roman"/>
              </a:rPr>
              <a:t>at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show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A)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before,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B)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after,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C)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ex- </a:t>
            </a:r>
            <a:r>
              <a:rPr dirty="0" sz="2450">
                <a:latin typeface="Times New Roman"/>
                <a:cs typeface="Times New Roman"/>
              </a:rPr>
              <a:t>actly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at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noon?</a:t>
            </a:r>
            <a:endParaRPr sz="245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spcBef>
                <a:spcPts val="1545"/>
              </a:spcBef>
              <a:tabLst>
                <a:tab pos="198183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06759"/>
            <a:ext cx="8255634" cy="4221480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655"/>
              </a:spcBef>
              <a:tabLst>
                <a:tab pos="445897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1.3.</a:t>
            </a:r>
            <a:r>
              <a:rPr dirty="0" sz="1200" spc="30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LENGTH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CONTRACTION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SIMULTANEITY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1699"/>
              </a:lnSpc>
            </a:pP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most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famous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apparent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paradoxes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relativity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involves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5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farmers</a:t>
            </a:r>
            <a:r>
              <a:rPr dirty="0" sz="2450" spc="50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trying</a:t>
            </a:r>
            <a:r>
              <a:rPr dirty="0" sz="2450" spc="5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5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fit</a:t>
            </a:r>
            <a:r>
              <a:rPr dirty="0" sz="2450" spc="5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long</a:t>
            </a:r>
            <a:r>
              <a:rPr dirty="0" sz="2450" spc="5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beam</a:t>
            </a:r>
            <a:r>
              <a:rPr dirty="0" sz="2450" spc="50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into</a:t>
            </a:r>
            <a:r>
              <a:rPr dirty="0" sz="2450" spc="5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short</a:t>
            </a:r>
            <a:r>
              <a:rPr dirty="0" sz="2450" spc="5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barn.</a:t>
            </a:r>
            <a:r>
              <a:rPr dirty="0" sz="2450" spc="459">
                <a:latin typeface="Times New Roman"/>
                <a:cs typeface="Times New Roman"/>
              </a:rPr>
              <a:t>  </a:t>
            </a:r>
            <a:r>
              <a:rPr dirty="0" sz="2450" spc="-25">
                <a:latin typeface="Times New Roman"/>
                <a:cs typeface="Times New Roman"/>
              </a:rPr>
              <a:t>For </a:t>
            </a:r>
            <a:r>
              <a:rPr dirty="0" sz="2450" spc="-20">
                <a:latin typeface="Times New Roman"/>
                <a:cs typeface="Times New Roman"/>
              </a:rPr>
              <a:t>definiteness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let’s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say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beam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twice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long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barn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(when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at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rest).</a:t>
            </a:r>
            <a:r>
              <a:rPr dirty="0" sz="2450" spc="45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Farmer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Ben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been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studying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relativity,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he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decides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he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will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carry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beam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into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barn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moving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fast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barn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beam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will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contracted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a </a:t>
            </a:r>
            <a:r>
              <a:rPr dirty="0" sz="2450">
                <a:latin typeface="Times New Roman"/>
                <a:cs typeface="Times New Roman"/>
              </a:rPr>
              <a:t>factor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3,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it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will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easily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fit.</a:t>
            </a:r>
            <a:r>
              <a:rPr dirty="0" sz="2450" spc="4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tells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brother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Jack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stand </a:t>
            </a:r>
            <a:r>
              <a:rPr dirty="0" sz="2450" spc="114">
                <a:latin typeface="Times New Roman"/>
                <a:cs typeface="Times New Roman"/>
              </a:rPr>
              <a:t>at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barn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door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slam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door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behind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him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>
                <a:latin typeface="Times New Roman"/>
                <a:cs typeface="Times New Roman"/>
              </a:rPr>
              <a:t>beam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entirely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barn.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beam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end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up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fitting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-10">
                <a:latin typeface="Times New Roman"/>
                <a:cs typeface="Times New Roman"/>
              </a:rPr>
              <a:t>barn?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7758" y="806759"/>
            <a:ext cx="8266430" cy="4803775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algn="just" marL="23495">
              <a:lnSpc>
                <a:spcPct val="100000"/>
              </a:lnSpc>
              <a:spcBef>
                <a:spcPts val="655"/>
              </a:spcBef>
              <a:tabLst>
                <a:tab pos="446976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1.3.</a:t>
            </a:r>
            <a:r>
              <a:rPr dirty="0" sz="1200" spc="30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LENGTH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CONTRACTION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SIMULTANEITY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50">
              <a:latin typeface="Times New Roman"/>
              <a:cs typeface="Times New Roman"/>
            </a:endParaRPr>
          </a:p>
          <a:p>
            <a:pPr algn="just" marL="23495" marR="5080">
              <a:lnSpc>
                <a:spcPct val="101699"/>
              </a:lnSpc>
            </a:pP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most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famous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apparent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paradoxes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relativity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involves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5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farmers</a:t>
            </a:r>
            <a:r>
              <a:rPr dirty="0" sz="2450" spc="50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trying</a:t>
            </a:r>
            <a:r>
              <a:rPr dirty="0" sz="2450" spc="5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5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fit</a:t>
            </a:r>
            <a:r>
              <a:rPr dirty="0" sz="2450" spc="5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long</a:t>
            </a:r>
            <a:r>
              <a:rPr dirty="0" sz="2450" spc="5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beam</a:t>
            </a:r>
            <a:r>
              <a:rPr dirty="0" sz="2450" spc="50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into</a:t>
            </a:r>
            <a:r>
              <a:rPr dirty="0" sz="2450" spc="5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short</a:t>
            </a:r>
            <a:r>
              <a:rPr dirty="0" sz="2450" spc="5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barn.</a:t>
            </a:r>
            <a:r>
              <a:rPr dirty="0" sz="2450" spc="459">
                <a:latin typeface="Times New Roman"/>
                <a:cs typeface="Times New Roman"/>
              </a:rPr>
              <a:t>  </a:t>
            </a:r>
            <a:r>
              <a:rPr dirty="0" sz="2450" spc="-25">
                <a:latin typeface="Times New Roman"/>
                <a:cs typeface="Times New Roman"/>
              </a:rPr>
              <a:t>For </a:t>
            </a:r>
            <a:r>
              <a:rPr dirty="0" sz="2450" spc="-20">
                <a:latin typeface="Times New Roman"/>
                <a:cs typeface="Times New Roman"/>
              </a:rPr>
              <a:t>definiteness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let’s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say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beam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twice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long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barn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(when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at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rest).</a:t>
            </a:r>
            <a:r>
              <a:rPr dirty="0" sz="2450" spc="45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Farmer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Ben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been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studying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relativity,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he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decides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he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will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carry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beam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into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barn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moving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fast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barn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beam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will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contracted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a </a:t>
            </a:r>
            <a:r>
              <a:rPr dirty="0" sz="2450">
                <a:latin typeface="Times New Roman"/>
                <a:cs typeface="Times New Roman"/>
              </a:rPr>
              <a:t>factor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3,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it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will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easily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fit.</a:t>
            </a:r>
            <a:r>
              <a:rPr dirty="0" sz="2450" spc="4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tells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brother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Jack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stand </a:t>
            </a:r>
            <a:r>
              <a:rPr dirty="0" sz="2450" spc="114">
                <a:latin typeface="Times New Roman"/>
                <a:cs typeface="Times New Roman"/>
              </a:rPr>
              <a:t>at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barn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door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slam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door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behind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him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>
                <a:latin typeface="Times New Roman"/>
                <a:cs typeface="Times New Roman"/>
              </a:rPr>
              <a:t>beam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entirely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barn.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beam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end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up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fitting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-10">
                <a:latin typeface="Times New Roman"/>
                <a:cs typeface="Times New Roman"/>
              </a:rPr>
              <a:t>barn?</a:t>
            </a:r>
            <a:endParaRPr sz="24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645"/>
              </a:spcBef>
            </a:pPr>
            <a:r>
              <a:rPr dirty="0" sz="2450" spc="55" b="1">
                <a:latin typeface="Book Antiqua"/>
                <a:cs typeface="Book Antiqua"/>
              </a:rPr>
              <a:t>Solution:</a:t>
            </a:r>
            <a:r>
              <a:rPr dirty="0" sz="2450" spc="305" b="1">
                <a:latin typeface="Book Antiqua"/>
                <a:cs typeface="Book Antiqua"/>
              </a:rPr>
              <a:t>  </a:t>
            </a:r>
            <a:r>
              <a:rPr dirty="0" sz="2450" spc="-25">
                <a:latin typeface="Times New Roman"/>
                <a:cs typeface="Times New Roman"/>
              </a:rPr>
              <a:t>No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907570" y="878291"/>
            <a:ext cx="306768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1.4.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LORENTZ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TRANSFORMATIONS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1238181"/>
            <a:ext cx="3737610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572770" algn="l"/>
              </a:tabLst>
            </a:pPr>
            <a:r>
              <a:rPr dirty="0" sz="1700" spc="85" b="1">
                <a:latin typeface="Book Antiqua"/>
                <a:cs typeface="Book Antiqua"/>
              </a:rPr>
              <a:t>1.4</a:t>
            </a:r>
            <a:r>
              <a:rPr dirty="0" sz="1700" b="1">
                <a:latin typeface="Book Antiqua"/>
                <a:cs typeface="Book Antiqua"/>
              </a:rPr>
              <a:t>	</a:t>
            </a:r>
            <a:r>
              <a:rPr dirty="0" sz="1700" spc="90" b="1">
                <a:latin typeface="Book Antiqua"/>
                <a:cs typeface="Book Antiqua"/>
              </a:rPr>
              <a:t>The</a:t>
            </a:r>
            <a:r>
              <a:rPr dirty="0" sz="1700" spc="235" b="1">
                <a:latin typeface="Book Antiqua"/>
                <a:cs typeface="Book Antiqua"/>
              </a:rPr>
              <a:t> </a:t>
            </a:r>
            <a:r>
              <a:rPr dirty="0" sz="1700" spc="60" b="1">
                <a:latin typeface="Book Antiqua"/>
                <a:cs typeface="Book Antiqua"/>
              </a:rPr>
              <a:t>Lorentz</a:t>
            </a:r>
            <a:r>
              <a:rPr dirty="0" sz="1700" spc="240" b="1">
                <a:latin typeface="Book Antiqua"/>
                <a:cs typeface="Book Antiqua"/>
              </a:rPr>
              <a:t> </a:t>
            </a:r>
            <a:r>
              <a:rPr dirty="0" sz="1700" spc="-10" b="1">
                <a:latin typeface="Book Antiqua"/>
                <a:cs typeface="Book Antiqua"/>
              </a:rPr>
              <a:t>Transformations</a:t>
            </a:r>
            <a:endParaRPr sz="17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0128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1.4.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LORENTZ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TRANSFORMATIONS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4365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3041015" algn="l"/>
              </a:tabLst>
            </a:pPr>
            <a:r>
              <a:rPr dirty="0"/>
              <a:t>The</a:t>
            </a:r>
            <a:r>
              <a:rPr dirty="0" spc="-55"/>
              <a:t> </a:t>
            </a:r>
            <a:r>
              <a:rPr dirty="0" spc="-20"/>
              <a:t>Lorentz</a:t>
            </a:r>
            <a:r>
              <a:rPr dirty="0" spc="-45"/>
              <a:t> </a:t>
            </a:r>
            <a:r>
              <a:rPr dirty="0"/>
              <a:t>transformations,</a:t>
            </a:r>
            <a:r>
              <a:rPr dirty="0" spc="20"/>
              <a:t> </a:t>
            </a:r>
            <a:r>
              <a:rPr dirty="0"/>
              <a:t>as</a:t>
            </a:r>
            <a:r>
              <a:rPr dirty="0" spc="-50"/>
              <a:t> </a:t>
            </a:r>
            <a:r>
              <a:rPr dirty="0" spc="-35"/>
              <a:t>expressed</a:t>
            </a:r>
            <a:r>
              <a:rPr dirty="0" spc="-40"/>
              <a:t> </a:t>
            </a:r>
            <a:r>
              <a:rPr dirty="0"/>
              <a:t>in</a:t>
            </a:r>
            <a:r>
              <a:rPr dirty="0" spc="-45"/>
              <a:t> </a:t>
            </a:r>
            <a:r>
              <a:rPr dirty="0"/>
              <a:t>the</a:t>
            </a:r>
            <a:r>
              <a:rPr dirty="0" spc="-40"/>
              <a:t> </a:t>
            </a:r>
            <a:r>
              <a:rPr dirty="0"/>
              <a:t>textbook,</a:t>
            </a:r>
            <a:r>
              <a:rPr dirty="0" spc="15"/>
              <a:t> </a:t>
            </a:r>
            <a:r>
              <a:rPr dirty="0" spc="-10"/>
              <a:t>assume which</a:t>
            </a:r>
            <a:r>
              <a:rPr dirty="0" spc="25"/>
              <a:t> </a:t>
            </a:r>
            <a:r>
              <a:rPr dirty="0"/>
              <a:t>of</a:t>
            </a:r>
            <a:r>
              <a:rPr dirty="0" spc="35"/>
              <a:t> </a:t>
            </a:r>
            <a:r>
              <a:rPr dirty="0"/>
              <a:t>the</a:t>
            </a:r>
            <a:r>
              <a:rPr dirty="0" spc="30"/>
              <a:t> </a:t>
            </a:r>
            <a:r>
              <a:rPr dirty="0" spc="-10"/>
              <a:t>following?</a:t>
            </a:r>
            <a:r>
              <a:rPr dirty="0"/>
              <a:t>	(Choose</a:t>
            </a:r>
            <a:r>
              <a:rPr dirty="0" spc="45"/>
              <a:t> </a:t>
            </a:r>
            <a:r>
              <a:rPr dirty="0"/>
              <a:t>all</a:t>
            </a:r>
            <a:r>
              <a:rPr dirty="0" spc="45"/>
              <a:t> </a:t>
            </a:r>
            <a:r>
              <a:rPr dirty="0" spc="110"/>
              <a:t>that</a:t>
            </a:r>
            <a:r>
              <a:rPr dirty="0" spc="45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89737" y="2170390"/>
            <a:ext cx="8310245" cy="381952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413384" marR="30480" indent="-37147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414020" algn="l"/>
              </a:tabLst>
            </a:pP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events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simultaneous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R,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then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also </a:t>
            </a:r>
            <a:r>
              <a:rPr dirty="0" sz="2450">
                <a:latin typeface="Times New Roman"/>
                <a:cs typeface="Times New Roman"/>
              </a:rPr>
              <a:t>simultaneous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45">
                <a:latin typeface="Times New Roman"/>
                <a:cs typeface="Times New Roman"/>
              </a:rPr>
              <a:t>R</a:t>
            </a:r>
            <a:r>
              <a:rPr dirty="0" baseline="24390" sz="3075" spc="67" i="1">
                <a:latin typeface="Times New Roman"/>
                <a:cs typeface="Times New Roman"/>
              </a:rPr>
              <a:t>′</a:t>
            </a:r>
            <a:r>
              <a:rPr dirty="0" sz="2450" spc="4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algn="just" marL="413384" marR="30480" indent="-35941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414020" algn="l"/>
              </a:tabLst>
            </a:pPr>
            <a:r>
              <a:rPr dirty="0" sz="2450" spc="-10">
                <a:latin typeface="Times New Roman"/>
                <a:cs typeface="Times New Roman"/>
              </a:rPr>
              <a:t>If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two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events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occur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at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place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R,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then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also </a:t>
            </a:r>
            <a:r>
              <a:rPr dirty="0" sz="2450">
                <a:latin typeface="Times New Roman"/>
                <a:cs typeface="Times New Roman"/>
              </a:rPr>
              <a:t>occur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at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place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40">
                <a:latin typeface="Times New Roman"/>
                <a:cs typeface="Times New Roman"/>
              </a:rPr>
              <a:t>R</a:t>
            </a:r>
            <a:r>
              <a:rPr dirty="0" baseline="24390" sz="3075" spc="60" i="1">
                <a:latin typeface="Times New Roman"/>
                <a:cs typeface="Times New Roman"/>
              </a:rPr>
              <a:t>′</a:t>
            </a:r>
            <a:r>
              <a:rPr dirty="0" sz="2450" spc="40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algn="just" marL="413384" marR="30480" indent="-36322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41402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reference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agree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about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particular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place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and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3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labeled</a:t>
            </a:r>
            <a:r>
              <a:rPr dirty="0" sz="2450" spc="3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335">
                <a:latin typeface="Times New Roman"/>
                <a:cs typeface="Times New Roman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330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450">
                <a:latin typeface="Times New Roman"/>
                <a:cs typeface="Times New Roman"/>
              </a:rPr>
              <a:t> </a:t>
            </a:r>
            <a:r>
              <a:rPr dirty="0" sz="2450" spc="80" b="0" i="1">
                <a:latin typeface="Bookman Old Style"/>
                <a:cs typeface="Bookman Old Style"/>
              </a:rPr>
              <a:t>x</a:t>
            </a:r>
            <a:r>
              <a:rPr dirty="0" baseline="24390" sz="3075" spc="120" i="1">
                <a:latin typeface="Times New Roman"/>
                <a:cs typeface="Times New Roman"/>
              </a:rPr>
              <a:t>′</a:t>
            </a:r>
            <a:r>
              <a:rPr dirty="0" baseline="24390" sz="3075" spc="60" i="1">
                <a:latin typeface="Times New Roman"/>
                <a:cs typeface="Times New Roman"/>
              </a:rPr>
              <a:t> 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4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0,</a:t>
            </a:r>
            <a:r>
              <a:rPr dirty="0" sz="2450" spc="395">
                <a:latin typeface="Times New Roman"/>
                <a:cs typeface="Times New Roman"/>
              </a:rPr>
              <a:t> </a:t>
            </a:r>
            <a:r>
              <a:rPr dirty="0" sz="2450" spc="-295" b="0" i="1">
                <a:latin typeface="Bookman Old Style"/>
                <a:cs typeface="Bookman Old Style"/>
              </a:rPr>
              <a:t>y</a:t>
            </a:r>
            <a:r>
              <a:rPr dirty="0" sz="2450" spc="409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45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y</a:t>
            </a:r>
            <a:r>
              <a:rPr dirty="0" baseline="24390" sz="3075" i="1">
                <a:latin typeface="Times New Roman"/>
                <a:cs typeface="Times New Roman"/>
              </a:rPr>
              <a:t>′</a:t>
            </a:r>
            <a:r>
              <a:rPr dirty="0" baseline="24390" sz="3075" spc="60" i="1">
                <a:latin typeface="Times New Roman"/>
                <a:cs typeface="Times New Roman"/>
              </a:rPr>
              <a:t> 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4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0,</a:t>
            </a:r>
            <a:r>
              <a:rPr dirty="0" sz="2450" spc="39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z</a:t>
            </a:r>
            <a:r>
              <a:rPr dirty="0" sz="2450" spc="430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45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z</a:t>
            </a:r>
            <a:r>
              <a:rPr dirty="0" baseline="24390" sz="3075" i="1">
                <a:latin typeface="Times New Roman"/>
                <a:cs typeface="Times New Roman"/>
              </a:rPr>
              <a:t>′</a:t>
            </a:r>
            <a:r>
              <a:rPr dirty="0" baseline="24390" sz="3075" spc="60" i="1">
                <a:latin typeface="Times New Roman"/>
                <a:cs typeface="Times New Roman"/>
              </a:rPr>
              <a:t> 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4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0,</a:t>
            </a:r>
            <a:r>
              <a:rPr dirty="0" sz="2450" spc="39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and </a:t>
            </a:r>
            <a:r>
              <a:rPr dirty="0" sz="2450" b="0" i="1">
                <a:latin typeface="Bookman Old Style"/>
                <a:cs typeface="Bookman Old Style"/>
              </a:rPr>
              <a:t>t</a:t>
            </a:r>
            <a:r>
              <a:rPr dirty="0" sz="2450" spc="-35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75" b="0" i="1">
                <a:latin typeface="Bookman Old Style"/>
                <a:cs typeface="Bookman Old Style"/>
              </a:rPr>
              <a:t>t</a:t>
            </a:r>
            <a:r>
              <a:rPr dirty="0" baseline="24390" sz="3075" spc="112" i="1">
                <a:latin typeface="Times New Roman"/>
                <a:cs typeface="Times New Roman"/>
              </a:rPr>
              <a:t>′</a:t>
            </a:r>
            <a:r>
              <a:rPr dirty="0" baseline="24390" sz="3075" spc="359" i="1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0.</a:t>
            </a:r>
            <a:endParaRPr sz="2450">
              <a:latin typeface="Times New Roman"/>
              <a:cs typeface="Times New Roman"/>
            </a:endParaRPr>
          </a:p>
          <a:p>
            <a:pPr algn="just" marL="413384" marR="30480" indent="-37592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414020" algn="l"/>
              </a:tabLst>
            </a:pPr>
            <a:r>
              <a:rPr dirty="0" sz="2450">
                <a:latin typeface="Times New Roman"/>
                <a:cs typeface="Times New Roman"/>
              </a:rPr>
              <a:t>The 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sz="2450">
                <a:latin typeface="Times New Roman"/>
                <a:cs typeface="Times New Roman"/>
              </a:rPr>
              <a:t>-</a:t>
            </a:r>
            <a:r>
              <a:rPr dirty="0" sz="2450" spc="-10">
                <a:latin typeface="Times New Roman"/>
                <a:cs typeface="Times New Roman"/>
              </a:rPr>
              <a:t>axis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been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chosen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lie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 the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direction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80">
                <a:latin typeface="Times New Roman"/>
                <a:cs typeface="Times New Roman"/>
              </a:rPr>
              <a:t>of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relative </a:t>
            </a:r>
            <a:r>
              <a:rPr dirty="0" sz="2450">
                <a:latin typeface="Times New Roman"/>
                <a:cs typeface="Times New Roman"/>
              </a:rPr>
              <a:t>motion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reference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frames.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0128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1.4.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LORENTZ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TRANSFORMATIONS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4365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3041015" algn="l"/>
              </a:tabLst>
            </a:pPr>
            <a:r>
              <a:rPr dirty="0"/>
              <a:t>The</a:t>
            </a:r>
            <a:r>
              <a:rPr dirty="0" spc="-55"/>
              <a:t> </a:t>
            </a:r>
            <a:r>
              <a:rPr dirty="0" spc="-20"/>
              <a:t>Lorentz</a:t>
            </a:r>
            <a:r>
              <a:rPr dirty="0" spc="-45"/>
              <a:t> </a:t>
            </a:r>
            <a:r>
              <a:rPr dirty="0"/>
              <a:t>transformations,</a:t>
            </a:r>
            <a:r>
              <a:rPr dirty="0" spc="20"/>
              <a:t> </a:t>
            </a:r>
            <a:r>
              <a:rPr dirty="0"/>
              <a:t>as</a:t>
            </a:r>
            <a:r>
              <a:rPr dirty="0" spc="-50"/>
              <a:t> </a:t>
            </a:r>
            <a:r>
              <a:rPr dirty="0" spc="-35"/>
              <a:t>expressed</a:t>
            </a:r>
            <a:r>
              <a:rPr dirty="0" spc="-40"/>
              <a:t> </a:t>
            </a:r>
            <a:r>
              <a:rPr dirty="0"/>
              <a:t>in</a:t>
            </a:r>
            <a:r>
              <a:rPr dirty="0" spc="-45"/>
              <a:t> </a:t>
            </a:r>
            <a:r>
              <a:rPr dirty="0"/>
              <a:t>the</a:t>
            </a:r>
            <a:r>
              <a:rPr dirty="0" spc="-40"/>
              <a:t> </a:t>
            </a:r>
            <a:r>
              <a:rPr dirty="0"/>
              <a:t>textbook,</a:t>
            </a:r>
            <a:r>
              <a:rPr dirty="0" spc="15"/>
              <a:t> </a:t>
            </a:r>
            <a:r>
              <a:rPr dirty="0" spc="-10"/>
              <a:t>assume which</a:t>
            </a:r>
            <a:r>
              <a:rPr dirty="0" spc="25"/>
              <a:t> </a:t>
            </a:r>
            <a:r>
              <a:rPr dirty="0"/>
              <a:t>of</a:t>
            </a:r>
            <a:r>
              <a:rPr dirty="0" spc="35"/>
              <a:t> </a:t>
            </a:r>
            <a:r>
              <a:rPr dirty="0"/>
              <a:t>the</a:t>
            </a:r>
            <a:r>
              <a:rPr dirty="0" spc="30"/>
              <a:t> </a:t>
            </a:r>
            <a:r>
              <a:rPr dirty="0" spc="-10"/>
              <a:t>following?</a:t>
            </a:r>
            <a:r>
              <a:rPr dirty="0"/>
              <a:t>	(Choose</a:t>
            </a:r>
            <a:r>
              <a:rPr dirty="0" spc="45"/>
              <a:t> </a:t>
            </a:r>
            <a:r>
              <a:rPr dirty="0"/>
              <a:t>all</a:t>
            </a:r>
            <a:r>
              <a:rPr dirty="0" spc="45"/>
              <a:t> </a:t>
            </a:r>
            <a:r>
              <a:rPr dirty="0" spc="110"/>
              <a:t>that</a:t>
            </a:r>
            <a:r>
              <a:rPr dirty="0" spc="45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77037" y="2170390"/>
            <a:ext cx="8335645" cy="443992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426084" marR="43180" indent="-37147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426720" algn="l"/>
              </a:tabLst>
            </a:pP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events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simultaneous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R,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then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also </a:t>
            </a:r>
            <a:r>
              <a:rPr dirty="0" sz="2450">
                <a:latin typeface="Times New Roman"/>
                <a:cs typeface="Times New Roman"/>
              </a:rPr>
              <a:t>simultaneous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45">
                <a:latin typeface="Times New Roman"/>
                <a:cs typeface="Times New Roman"/>
              </a:rPr>
              <a:t>R</a:t>
            </a:r>
            <a:r>
              <a:rPr dirty="0" baseline="24390" sz="3075" spc="67" i="1">
                <a:latin typeface="Times New Roman"/>
                <a:cs typeface="Times New Roman"/>
              </a:rPr>
              <a:t>′</a:t>
            </a:r>
            <a:r>
              <a:rPr dirty="0" sz="2450" spc="4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algn="just" marL="426084" marR="43180" indent="-35941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426720" algn="l"/>
              </a:tabLst>
            </a:pPr>
            <a:r>
              <a:rPr dirty="0" sz="2450" spc="-10">
                <a:latin typeface="Times New Roman"/>
                <a:cs typeface="Times New Roman"/>
              </a:rPr>
              <a:t>If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two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events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occur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at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place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R,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then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also </a:t>
            </a:r>
            <a:r>
              <a:rPr dirty="0" sz="2450">
                <a:latin typeface="Times New Roman"/>
                <a:cs typeface="Times New Roman"/>
              </a:rPr>
              <a:t>occur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at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place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40">
                <a:latin typeface="Times New Roman"/>
                <a:cs typeface="Times New Roman"/>
              </a:rPr>
              <a:t>R</a:t>
            </a:r>
            <a:r>
              <a:rPr dirty="0" baseline="24390" sz="3075" spc="60" i="1">
                <a:latin typeface="Times New Roman"/>
                <a:cs typeface="Times New Roman"/>
              </a:rPr>
              <a:t>′</a:t>
            </a:r>
            <a:r>
              <a:rPr dirty="0" sz="2450" spc="40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algn="just" marL="426084" marR="43180" indent="-36322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42672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reference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agree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about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particular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place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and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3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labeled</a:t>
            </a:r>
            <a:r>
              <a:rPr dirty="0" sz="2450" spc="3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335">
                <a:latin typeface="Times New Roman"/>
                <a:cs typeface="Times New Roman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330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450">
                <a:latin typeface="Times New Roman"/>
                <a:cs typeface="Times New Roman"/>
              </a:rPr>
              <a:t> </a:t>
            </a:r>
            <a:r>
              <a:rPr dirty="0" sz="2450" spc="80" b="0" i="1">
                <a:latin typeface="Bookman Old Style"/>
                <a:cs typeface="Bookman Old Style"/>
              </a:rPr>
              <a:t>x</a:t>
            </a:r>
            <a:r>
              <a:rPr dirty="0" baseline="24390" sz="3075" spc="120" i="1">
                <a:latin typeface="Times New Roman"/>
                <a:cs typeface="Times New Roman"/>
              </a:rPr>
              <a:t>′</a:t>
            </a:r>
            <a:r>
              <a:rPr dirty="0" baseline="24390" sz="3075" spc="60" i="1">
                <a:latin typeface="Times New Roman"/>
                <a:cs typeface="Times New Roman"/>
              </a:rPr>
              <a:t> 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4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0,</a:t>
            </a:r>
            <a:r>
              <a:rPr dirty="0" sz="2450" spc="395">
                <a:latin typeface="Times New Roman"/>
                <a:cs typeface="Times New Roman"/>
              </a:rPr>
              <a:t> </a:t>
            </a:r>
            <a:r>
              <a:rPr dirty="0" sz="2450" spc="-295" b="0" i="1">
                <a:latin typeface="Bookman Old Style"/>
                <a:cs typeface="Bookman Old Style"/>
              </a:rPr>
              <a:t>y</a:t>
            </a:r>
            <a:r>
              <a:rPr dirty="0" sz="2450" spc="409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45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y</a:t>
            </a:r>
            <a:r>
              <a:rPr dirty="0" baseline="24390" sz="3075" i="1">
                <a:latin typeface="Times New Roman"/>
                <a:cs typeface="Times New Roman"/>
              </a:rPr>
              <a:t>′</a:t>
            </a:r>
            <a:r>
              <a:rPr dirty="0" baseline="24390" sz="3075" spc="60" i="1">
                <a:latin typeface="Times New Roman"/>
                <a:cs typeface="Times New Roman"/>
              </a:rPr>
              <a:t> 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4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0,</a:t>
            </a:r>
            <a:r>
              <a:rPr dirty="0" sz="2450" spc="39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z</a:t>
            </a:r>
            <a:r>
              <a:rPr dirty="0" sz="2450" spc="430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45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z</a:t>
            </a:r>
            <a:r>
              <a:rPr dirty="0" baseline="24390" sz="3075" i="1">
                <a:latin typeface="Times New Roman"/>
                <a:cs typeface="Times New Roman"/>
              </a:rPr>
              <a:t>′</a:t>
            </a:r>
            <a:r>
              <a:rPr dirty="0" baseline="24390" sz="3075" spc="60" i="1">
                <a:latin typeface="Times New Roman"/>
                <a:cs typeface="Times New Roman"/>
              </a:rPr>
              <a:t> 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4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0,</a:t>
            </a:r>
            <a:r>
              <a:rPr dirty="0" sz="2450" spc="39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and </a:t>
            </a:r>
            <a:r>
              <a:rPr dirty="0" sz="2450" b="0" i="1">
                <a:latin typeface="Bookman Old Style"/>
                <a:cs typeface="Bookman Old Style"/>
              </a:rPr>
              <a:t>t</a:t>
            </a:r>
            <a:r>
              <a:rPr dirty="0" sz="2450" spc="-35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75" b="0" i="1">
                <a:latin typeface="Bookman Old Style"/>
                <a:cs typeface="Bookman Old Style"/>
              </a:rPr>
              <a:t>t</a:t>
            </a:r>
            <a:r>
              <a:rPr dirty="0" baseline="24390" sz="3075" spc="112" i="1">
                <a:latin typeface="Times New Roman"/>
                <a:cs typeface="Times New Roman"/>
              </a:rPr>
              <a:t>′</a:t>
            </a:r>
            <a:r>
              <a:rPr dirty="0" baseline="24390" sz="3075" spc="359" i="1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0.</a:t>
            </a:r>
            <a:endParaRPr sz="2450">
              <a:latin typeface="Times New Roman"/>
              <a:cs typeface="Times New Roman"/>
            </a:endParaRPr>
          </a:p>
          <a:p>
            <a:pPr algn="just" marL="426084" marR="43180" indent="-37592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426720" algn="l"/>
              </a:tabLst>
            </a:pPr>
            <a:r>
              <a:rPr dirty="0" sz="2450">
                <a:latin typeface="Times New Roman"/>
                <a:cs typeface="Times New Roman"/>
              </a:rPr>
              <a:t>The 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sz="2450">
                <a:latin typeface="Times New Roman"/>
                <a:cs typeface="Times New Roman"/>
              </a:rPr>
              <a:t>-</a:t>
            </a:r>
            <a:r>
              <a:rPr dirty="0" sz="2450" spc="-10">
                <a:latin typeface="Times New Roman"/>
                <a:cs typeface="Times New Roman"/>
              </a:rPr>
              <a:t>axis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been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chosen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lie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 the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direction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80">
                <a:latin typeface="Times New Roman"/>
                <a:cs typeface="Times New Roman"/>
              </a:rPr>
              <a:t>of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relative </a:t>
            </a:r>
            <a:r>
              <a:rPr dirty="0" sz="2450">
                <a:latin typeface="Times New Roman"/>
                <a:cs typeface="Times New Roman"/>
              </a:rPr>
              <a:t>motion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reference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frames.</a:t>
            </a:r>
            <a:endParaRPr sz="2450">
              <a:latin typeface="Times New Roman"/>
              <a:cs typeface="Times New Roman"/>
            </a:endParaRPr>
          </a:p>
          <a:p>
            <a:pPr marL="43180">
              <a:lnSpc>
                <a:spcPct val="100000"/>
              </a:lnSpc>
              <a:spcBef>
                <a:spcPts val="1945"/>
              </a:spcBef>
              <a:tabLst>
                <a:tab pos="1652270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C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D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0128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1.4.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LORENTZ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TRANSFORMATIONS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50212"/>
            <a:ext cx="82810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If</a:t>
            </a:r>
            <a:r>
              <a:rPr dirty="0" spc="160"/>
              <a:t> </a:t>
            </a:r>
            <a:r>
              <a:rPr dirty="0"/>
              <a:t>frame</a:t>
            </a:r>
            <a:r>
              <a:rPr dirty="0" spc="170"/>
              <a:t> </a:t>
            </a:r>
            <a:r>
              <a:rPr dirty="0" spc="80"/>
              <a:t>R</a:t>
            </a:r>
            <a:r>
              <a:rPr dirty="0" baseline="24390" sz="3075" spc="120" i="1">
                <a:latin typeface="Times New Roman"/>
                <a:cs typeface="Times New Roman"/>
              </a:rPr>
              <a:t>′</a:t>
            </a:r>
            <a:r>
              <a:rPr dirty="0" baseline="24390" sz="3075" spc="457" i="1">
                <a:latin typeface="Times New Roman"/>
                <a:cs typeface="Times New Roman"/>
              </a:rPr>
              <a:t> </a:t>
            </a:r>
            <a:r>
              <a:rPr dirty="0" sz="2450"/>
              <a:t>is</a:t>
            </a:r>
            <a:r>
              <a:rPr dirty="0" sz="2450" spc="165"/>
              <a:t> </a:t>
            </a:r>
            <a:r>
              <a:rPr dirty="0" sz="2450"/>
              <a:t>moving</a:t>
            </a:r>
            <a:r>
              <a:rPr dirty="0" sz="2450" spc="165"/>
              <a:t> </a:t>
            </a:r>
            <a:r>
              <a:rPr dirty="0" sz="2450"/>
              <a:t>with</a:t>
            </a:r>
            <a:r>
              <a:rPr dirty="0" sz="2450" spc="160"/>
              <a:t> </a:t>
            </a:r>
            <a:r>
              <a:rPr dirty="0" sz="2450"/>
              <a:t>velocity</a:t>
            </a:r>
            <a:r>
              <a:rPr dirty="0" sz="2450" spc="170"/>
              <a:t> </a:t>
            </a:r>
            <a:r>
              <a:rPr dirty="0" sz="2450" b="0" i="1">
                <a:latin typeface="Bookman Old Style"/>
                <a:cs typeface="Bookman Old Style"/>
              </a:rPr>
              <a:t>u</a:t>
            </a:r>
            <a:r>
              <a:rPr dirty="0" sz="2450" spc="40" b="0" i="1">
                <a:latin typeface="Bookman Old Style"/>
                <a:cs typeface="Bookman Old Style"/>
              </a:rPr>
              <a:t> </a:t>
            </a:r>
            <a:r>
              <a:rPr dirty="0" sz="2450"/>
              <a:t>in</a:t>
            </a:r>
            <a:r>
              <a:rPr dirty="0" sz="2450" spc="165"/>
              <a:t> </a:t>
            </a:r>
            <a:r>
              <a:rPr dirty="0" sz="2450"/>
              <a:t>the</a:t>
            </a:r>
            <a:r>
              <a:rPr dirty="0" sz="2450" spc="165"/>
              <a:t> </a:t>
            </a:r>
            <a:r>
              <a:rPr dirty="0" sz="2450"/>
              <a:t>positive</a:t>
            </a:r>
            <a:r>
              <a:rPr dirty="0" sz="2450" spc="160"/>
              <a:t> 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sz="2450"/>
              <a:t>-</a:t>
            </a:r>
            <a:r>
              <a:rPr dirty="0" sz="2450" spc="-10"/>
              <a:t>direction </a:t>
            </a:r>
            <a:r>
              <a:rPr dirty="0" sz="2450"/>
              <a:t>relative</a:t>
            </a:r>
            <a:r>
              <a:rPr dirty="0" sz="2450" spc="315"/>
              <a:t> </a:t>
            </a:r>
            <a:r>
              <a:rPr dirty="0" sz="2450"/>
              <a:t>to</a:t>
            </a:r>
            <a:r>
              <a:rPr dirty="0" sz="2450" spc="315"/>
              <a:t> </a:t>
            </a:r>
            <a:r>
              <a:rPr dirty="0" sz="2450"/>
              <a:t>frame</a:t>
            </a:r>
            <a:r>
              <a:rPr dirty="0" sz="2450" spc="320"/>
              <a:t> </a:t>
            </a:r>
            <a:r>
              <a:rPr dirty="0" sz="2450"/>
              <a:t>R,</a:t>
            </a:r>
            <a:r>
              <a:rPr dirty="0" sz="2450" spc="325"/>
              <a:t> </a:t>
            </a:r>
            <a:r>
              <a:rPr dirty="0" sz="2450"/>
              <a:t>then</a:t>
            </a:r>
            <a:r>
              <a:rPr dirty="0" sz="2450" spc="320"/>
              <a:t> </a:t>
            </a:r>
            <a:r>
              <a:rPr dirty="0" sz="2450"/>
              <a:t>the</a:t>
            </a:r>
            <a:r>
              <a:rPr dirty="0" sz="2450" spc="320"/>
              <a:t> </a:t>
            </a:r>
            <a:r>
              <a:rPr dirty="0" sz="2450"/>
              <a:t>velocity</a:t>
            </a:r>
            <a:r>
              <a:rPr dirty="0" sz="2450" spc="325"/>
              <a:t> </a:t>
            </a:r>
            <a:r>
              <a:rPr dirty="0" sz="2450"/>
              <a:t>of</a:t>
            </a:r>
            <a:r>
              <a:rPr dirty="0" sz="2450" spc="320"/>
              <a:t> </a:t>
            </a:r>
            <a:r>
              <a:rPr dirty="0" sz="2450"/>
              <a:t>frame</a:t>
            </a:r>
            <a:r>
              <a:rPr dirty="0" sz="2450" spc="315"/>
              <a:t> </a:t>
            </a:r>
            <a:r>
              <a:rPr dirty="0" sz="2450"/>
              <a:t>R</a:t>
            </a:r>
            <a:r>
              <a:rPr dirty="0" sz="2450" spc="320"/>
              <a:t> </a:t>
            </a:r>
            <a:r>
              <a:rPr dirty="0" sz="2450"/>
              <a:t>relative</a:t>
            </a:r>
            <a:r>
              <a:rPr dirty="0" sz="2450" spc="325"/>
              <a:t> </a:t>
            </a:r>
            <a:r>
              <a:rPr dirty="0" sz="2450"/>
              <a:t>to</a:t>
            </a:r>
            <a:r>
              <a:rPr dirty="0" sz="2450" spc="325"/>
              <a:t> </a:t>
            </a:r>
            <a:r>
              <a:rPr dirty="0" sz="2450" spc="55"/>
              <a:t>R</a:t>
            </a:r>
            <a:r>
              <a:rPr dirty="0" baseline="24390" sz="3075" spc="82" i="1">
                <a:latin typeface="Times New Roman"/>
                <a:cs typeface="Times New Roman"/>
              </a:rPr>
              <a:t>′</a:t>
            </a:r>
            <a:r>
              <a:rPr dirty="0" baseline="24390" sz="3075" spc="82" i="1">
                <a:latin typeface="Times New Roman"/>
                <a:cs typeface="Times New Roman"/>
              </a:rPr>
              <a:t> </a:t>
            </a:r>
            <a:r>
              <a:rPr dirty="0" sz="2450" spc="-50"/>
              <a:t>is.</a:t>
            </a:r>
            <a:r>
              <a:rPr dirty="0" sz="2450" spc="-225"/>
              <a:t> </a:t>
            </a:r>
            <a:r>
              <a:rPr dirty="0" sz="2450"/>
              <a:t>.</a:t>
            </a:r>
            <a:r>
              <a:rPr dirty="0" sz="2450" spc="-225"/>
              <a:t> </a:t>
            </a:r>
            <a:r>
              <a:rPr dirty="0" sz="2450"/>
              <a:t>.</a:t>
            </a:r>
            <a:r>
              <a:rPr dirty="0" sz="2450" spc="-225"/>
              <a:t> </a:t>
            </a:r>
            <a:r>
              <a:rPr dirty="0" sz="2450"/>
              <a:t>(Choose</a:t>
            </a:r>
            <a:r>
              <a:rPr dirty="0" sz="2450" spc="-30"/>
              <a:t> </a:t>
            </a:r>
            <a:r>
              <a:rPr dirty="0" sz="2450" spc="-10"/>
              <a:t>one.)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463043"/>
            <a:ext cx="1731010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7985" indent="-372110">
              <a:lnSpc>
                <a:spcPct val="100000"/>
              </a:lnSpc>
              <a:spcBef>
                <a:spcPts val="1140"/>
              </a:spcBef>
              <a:buFont typeface="Times New Roman"/>
              <a:buAutoNum type="alphaUcPeriod"/>
              <a:tabLst>
                <a:tab pos="388620" algn="l"/>
              </a:tabLst>
            </a:pPr>
            <a:r>
              <a:rPr dirty="0" sz="2450" spc="-140" b="0" i="1">
                <a:latin typeface="Bookman Old Style"/>
                <a:cs typeface="Bookman Old Style"/>
              </a:rPr>
              <a:t>u</a:t>
            </a:r>
            <a:endParaRPr sz="2450">
              <a:latin typeface="Bookman Old Style"/>
              <a:cs typeface="Bookman Old Style"/>
            </a:endParaRPr>
          </a:p>
          <a:p>
            <a:pPr marL="387985" indent="-36004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88620" algn="l"/>
              </a:tabLst>
            </a:pPr>
            <a:r>
              <a:rPr dirty="0" sz="2450" spc="30" i="1">
                <a:latin typeface="Times New Roman"/>
                <a:cs typeface="Times New Roman"/>
              </a:rPr>
              <a:t>−</a:t>
            </a:r>
            <a:r>
              <a:rPr dirty="0" sz="2450" spc="30" b="0" i="1">
                <a:latin typeface="Bookman Old Style"/>
                <a:cs typeface="Bookman Old Style"/>
              </a:rPr>
              <a:t>u</a:t>
            </a:r>
            <a:endParaRPr sz="2450">
              <a:latin typeface="Bookman Old Style"/>
              <a:cs typeface="Bookman Old Style"/>
            </a:endParaRPr>
          </a:p>
          <a:p>
            <a:pPr marL="387985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8620" algn="l"/>
              </a:tabLst>
            </a:pPr>
            <a:r>
              <a:rPr dirty="0" sz="2450" spc="-10">
                <a:latin typeface="Times New Roman"/>
                <a:cs typeface="Times New Roman"/>
              </a:rPr>
              <a:t>Neither</a:t>
            </a:r>
            <a:endParaRPr sz="2450">
              <a:latin typeface="Times New Roman"/>
              <a:cs typeface="Times New Roman"/>
            </a:endParaRPr>
          </a:p>
          <a:p>
            <a:pPr marL="387985" indent="-37592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8620" algn="l"/>
              </a:tabLst>
            </a:pPr>
            <a:r>
              <a:rPr dirty="0" sz="2450" spc="90">
                <a:latin typeface="Times New Roman"/>
                <a:cs typeface="Times New Roman"/>
              </a:rPr>
              <a:t>It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depends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0128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1.4.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LORENTZ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TRANSFORMATIONS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50212"/>
            <a:ext cx="82810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If</a:t>
            </a:r>
            <a:r>
              <a:rPr dirty="0" spc="160"/>
              <a:t> </a:t>
            </a:r>
            <a:r>
              <a:rPr dirty="0"/>
              <a:t>frame</a:t>
            </a:r>
            <a:r>
              <a:rPr dirty="0" spc="170"/>
              <a:t> </a:t>
            </a:r>
            <a:r>
              <a:rPr dirty="0" spc="80"/>
              <a:t>R</a:t>
            </a:r>
            <a:r>
              <a:rPr dirty="0" baseline="24390" sz="3075" spc="120" i="1">
                <a:latin typeface="Times New Roman"/>
                <a:cs typeface="Times New Roman"/>
              </a:rPr>
              <a:t>′</a:t>
            </a:r>
            <a:r>
              <a:rPr dirty="0" baseline="24390" sz="3075" spc="457" i="1">
                <a:latin typeface="Times New Roman"/>
                <a:cs typeface="Times New Roman"/>
              </a:rPr>
              <a:t> </a:t>
            </a:r>
            <a:r>
              <a:rPr dirty="0" sz="2450"/>
              <a:t>is</a:t>
            </a:r>
            <a:r>
              <a:rPr dirty="0" sz="2450" spc="165"/>
              <a:t> </a:t>
            </a:r>
            <a:r>
              <a:rPr dirty="0" sz="2450"/>
              <a:t>moving</a:t>
            </a:r>
            <a:r>
              <a:rPr dirty="0" sz="2450" spc="165"/>
              <a:t> </a:t>
            </a:r>
            <a:r>
              <a:rPr dirty="0" sz="2450"/>
              <a:t>with</a:t>
            </a:r>
            <a:r>
              <a:rPr dirty="0" sz="2450" spc="160"/>
              <a:t> </a:t>
            </a:r>
            <a:r>
              <a:rPr dirty="0" sz="2450"/>
              <a:t>velocity</a:t>
            </a:r>
            <a:r>
              <a:rPr dirty="0" sz="2450" spc="170"/>
              <a:t> </a:t>
            </a:r>
            <a:r>
              <a:rPr dirty="0" sz="2450" b="0" i="1">
                <a:latin typeface="Bookman Old Style"/>
                <a:cs typeface="Bookman Old Style"/>
              </a:rPr>
              <a:t>u</a:t>
            </a:r>
            <a:r>
              <a:rPr dirty="0" sz="2450" spc="40" b="0" i="1">
                <a:latin typeface="Bookman Old Style"/>
                <a:cs typeface="Bookman Old Style"/>
              </a:rPr>
              <a:t> </a:t>
            </a:r>
            <a:r>
              <a:rPr dirty="0" sz="2450"/>
              <a:t>in</a:t>
            </a:r>
            <a:r>
              <a:rPr dirty="0" sz="2450" spc="165"/>
              <a:t> </a:t>
            </a:r>
            <a:r>
              <a:rPr dirty="0" sz="2450"/>
              <a:t>the</a:t>
            </a:r>
            <a:r>
              <a:rPr dirty="0" sz="2450" spc="165"/>
              <a:t> </a:t>
            </a:r>
            <a:r>
              <a:rPr dirty="0" sz="2450"/>
              <a:t>positive</a:t>
            </a:r>
            <a:r>
              <a:rPr dirty="0" sz="2450" spc="160"/>
              <a:t> 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sz="2450"/>
              <a:t>-</a:t>
            </a:r>
            <a:r>
              <a:rPr dirty="0" sz="2450" spc="-10"/>
              <a:t>direction </a:t>
            </a:r>
            <a:r>
              <a:rPr dirty="0" sz="2450"/>
              <a:t>relative</a:t>
            </a:r>
            <a:r>
              <a:rPr dirty="0" sz="2450" spc="315"/>
              <a:t> </a:t>
            </a:r>
            <a:r>
              <a:rPr dirty="0" sz="2450"/>
              <a:t>to</a:t>
            </a:r>
            <a:r>
              <a:rPr dirty="0" sz="2450" spc="315"/>
              <a:t> </a:t>
            </a:r>
            <a:r>
              <a:rPr dirty="0" sz="2450"/>
              <a:t>frame</a:t>
            </a:r>
            <a:r>
              <a:rPr dirty="0" sz="2450" spc="320"/>
              <a:t> </a:t>
            </a:r>
            <a:r>
              <a:rPr dirty="0" sz="2450"/>
              <a:t>R,</a:t>
            </a:r>
            <a:r>
              <a:rPr dirty="0" sz="2450" spc="325"/>
              <a:t> </a:t>
            </a:r>
            <a:r>
              <a:rPr dirty="0" sz="2450"/>
              <a:t>then</a:t>
            </a:r>
            <a:r>
              <a:rPr dirty="0" sz="2450" spc="320"/>
              <a:t> </a:t>
            </a:r>
            <a:r>
              <a:rPr dirty="0" sz="2450"/>
              <a:t>the</a:t>
            </a:r>
            <a:r>
              <a:rPr dirty="0" sz="2450" spc="320"/>
              <a:t> </a:t>
            </a:r>
            <a:r>
              <a:rPr dirty="0" sz="2450"/>
              <a:t>velocity</a:t>
            </a:r>
            <a:r>
              <a:rPr dirty="0" sz="2450" spc="325"/>
              <a:t> </a:t>
            </a:r>
            <a:r>
              <a:rPr dirty="0" sz="2450"/>
              <a:t>of</a:t>
            </a:r>
            <a:r>
              <a:rPr dirty="0" sz="2450" spc="320"/>
              <a:t> </a:t>
            </a:r>
            <a:r>
              <a:rPr dirty="0" sz="2450"/>
              <a:t>frame</a:t>
            </a:r>
            <a:r>
              <a:rPr dirty="0" sz="2450" spc="315"/>
              <a:t> </a:t>
            </a:r>
            <a:r>
              <a:rPr dirty="0" sz="2450"/>
              <a:t>R</a:t>
            </a:r>
            <a:r>
              <a:rPr dirty="0" sz="2450" spc="320"/>
              <a:t> </a:t>
            </a:r>
            <a:r>
              <a:rPr dirty="0" sz="2450"/>
              <a:t>relative</a:t>
            </a:r>
            <a:r>
              <a:rPr dirty="0" sz="2450" spc="325"/>
              <a:t> </a:t>
            </a:r>
            <a:r>
              <a:rPr dirty="0" sz="2450"/>
              <a:t>to</a:t>
            </a:r>
            <a:r>
              <a:rPr dirty="0" sz="2450" spc="325"/>
              <a:t> </a:t>
            </a:r>
            <a:r>
              <a:rPr dirty="0" sz="2450" spc="55"/>
              <a:t>R</a:t>
            </a:r>
            <a:r>
              <a:rPr dirty="0" baseline="24390" sz="3075" spc="82" i="1">
                <a:latin typeface="Times New Roman"/>
                <a:cs typeface="Times New Roman"/>
              </a:rPr>
              <a:t>′</a:t>
            </a:r>
            <a:r>
              <a:rPr dirty="0" baseline="24390" sz="3075" spc="82" i="1">
                <a:latin typeface="Times New Roman"/>
                <a:cs typeface="Times New Roman"/>
              </a:rPr>
              <a:t> </a:t>
            </a:r>
            <a:r>
              <a:rPr dirty="0" sz="2450" spc="-50"/>
              <a:t>is.</a:t>
            </a:r>
            <a:r>
              <a:rPr dirty="0" sz="2450" spc="-225"/>
              <a:t> </a:t>
            </a:r>
            <a:r>
              <a:rPr dirty="0" sz="2450"/>
              <a:t>.</a:t>
            </a:r>
            <a:r>
              <a:rPr dirty="0" sz="2450" spc="-225"/>
              <a:t> </a:t>
            </a:r>
            <a:r>
              <a:rPr dirty="0" sz="2450"/>
              <a:t>.</a:t>
            </a:r>
            <a:r>
              <a:rPr dirty="0" sz="2450" spc="-225"/>
              <a:t> </a:t>
            </a:r>
            <a:r>
              <a:rPr dirty="0" sz="2450"/>
              <a:t>(Choose</a:t>
            </a:r>
            <a:r>
              <a:rPr dirty="0" sz="2450" spc="-30"/>
              <a:t> </a:t>
            </a:r>
            <a:r>
              <a:rPr dirty="0" sz="2450" spc="-10"/>
              <a:t>one.)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463043"/>
            <a:ext cx="184023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970" indent="-371475">
              <a:lnSpc>
                <a:spcPct val="100000"/>
              </a:lnSpc>
              <a:spcBef>
                <a:spcPts val="1140"/>
              </a:spcBef>
              <a:buFont typeface="Times New Roman"/>
              <a:buAutoNum type="alphaUcPeriod"/>
              <a:tabLst>
                <a:tab pos="395605" algn="l"/>
              </a:tabLst>
            </a:pPr>
            <a:r>
              <a:rPr dirty="0" sz="2450" spc="-140" b="0" i="1">
                <a:latin typeface="Bookman Old Style"/>
                <a:cs typeface="Bookman Old Style"/>
              </a:rPr>
              <a:t>u</a:t>
            </a:r>
            <a:endParaRPr sz="2450">
              <a:latin typeface="Bookman Old Style"/>
              <a:cs typeface="Bookman Old Style"/>
            </a:endParaRPr>
          </a:p>
          <a:p>
            <a:pPr marL="394970" indent="-35941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95605" algn="l"/>
              </a:tabLst>
            </a:pPr>
            <a:r>
              <a:rPr dirty="0" sz="2450" spc="30" i="1">
                <a:latin typeface="Times New Roman"/>
                <a:cs typeface="Times New Roman"/>
              </a:rPr>
              <a:t>−</a:t>
            </a:r>
            <a:r>
              <a:rPr dirty="0" sz="2450" spc="30" b="0" i="1">
                <a:latin typeface="Bookman Old Style"/>
                <a:cs typeface="Bookman Old Style"/>
              </a:rPr>
              <a:t>u</a:t>
            </a:r>
            <a:endParaRPr sz="2450">
              <a:latin typeface="Bookman Old Style"/>
              <a:cs typeface="Bookman Old Style"/>
            </a:endParaRPr>
          </a:p>
          <a:p>
            <a:pPr marL="394970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 spc="-10">
                <a:latin typeface="Times New Roman"/>
                <a:cs typeface="Times New Roman"/>
              </a:rPr>
              <a:t>Neither</a:t>
            </a:r>
            <a:endParaRPr sz="2450">
              <a:latin typeface="Times New Roman"/>
              <a:cs typeface="Times New Roman"/>
            </a:endParaRPr>
          </a:p>
          <a:p>
            <a:pPr marL="394970" indent="-37592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 spc="90">
                <a:latin typeface="Times New Roman"/>
                <a:cs typeface="Times New Roman"/>
              </a:rPr>
              <a:t>It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depends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0128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1.4.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LORENTZ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TRANSFORMATIONS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000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Two</a:t>
            </a:r>
            <a:r>
              <a:rPr dirty="0" spc="5"/>
              <a:t> </a:t>
            </a:r>
            <a:r>
              <a:rPr dirty="0"/>
              <a:t>events</a:t>
            </a:r>
            <a:r>
              <a:rPr dirty="0" spc="5"/>
              <a:t> </a:t>
            </a:r>
            <a:r>
              <a:rPr dirty="0"/>
              <a:t>occur</a:t>
            </a:r>
            <a:r>
              <a:rPr dirty="0" spc="5"/>
              <a:t> </a:t>
            </a:r>
            <a:r>
              <a:rPr dirty="0" spc="114"/>
              <a:t>at</a:t>
            </a:r>
            <a:r>
              <a:rPr dirty="0" spc="5"/>
              <a:t> </a:t>
            </a:r>
            <a:r>
              <a:rPr dirty="0"/>
              <a:t>the</a:t>
            </a:r>
            <a:r>
              <a:rPr dirty="0" spc="15"/>
              <a:t> </a:t>
            </a:r>
            <a:r>
              <a:rPr dirty="0"/>
              <a:t>same</a:t>
            </a:r>
            <a:r>
              <a:rPr dirty="0" spc="5"/>
              <a:t> </a:t>
            </a:r>
            <a:r>
              <a:rPr dirty="0"/>
              <a:t>place</a:t>
            </a:r>
            <a:r>
              <a:rPr dirty="0" spc="5"/>
              <a:t> </a:t>
            </a:r>
            <a:r>
              <a:rPr dirty="0"/>
              <a:t>in</a:t>
            </a:r>
            <a:r>
              <a:rPr dirty="0" spc="5"/>
              <a:t> </a:t>
            </a:r>
            <a:r>
              <a:rPr dirty="0"/>
              <a:t>the</a:t>
            </a:r>
            <a:r>
              <a:rPr dirty="0" spc="5"/>
              <a:t> </a:t>
            </a:r>
            <a:r>
              <a:rPr dirty="0"/>
              <a:t>inertial</a:t>
            </a:r>
            <a:r>
              <a:rPr dirty="0" spc="5"/>
              <a:t> </a:t>
            </a:r>
            <a:r>
              <a:rPr dirty="0" spc="-35"/>
              <a:t>reference</a:t>
            </a:r>
            <a:r>
              <a:rPr dirty="0" spc="5"/>
              <a:t> </a:t>
            </a:r>
            <a:r>
              <a:rPr dirty="0" spc="-10"/>
              <a:t>frame </a:t>
            </a:r>
            <a:r>
              <a:rPr dirty="0"/>
              <a:t>R,</a:t>
            </a:r>
            <a:r>
              <a:rPr dirty="0" spc="180"/>
              <a:t> </a:t>
            </a:r>
            <a:r>
              <a:rPr dirty="0"/>
              <a:t>and</a:t>
            </a:r>
            <a:r>
              <a:rPr dirty="0" spc="180"/>
              <a:t> </a:t>
            </a:r>
            <a:r>
              <a:rPr dirty="0"/>
              <a:t>observers</a:t>
            </a:r>
            <a:r>
              <a:rPr dirty="0" spc="180"/>
              <a:t> </a:t>
            </a:r>
            <a:r>
              <a:rPr dirty="0"/>
              <a:t>in</a:t>
            </a:r>
            <a:r>
              <a:rPr dirty="0" spc="180"/>
              <a:t> </a:t>
            </a:r>
            <a:r>
              <a:rPr dirty="0"/>
              <a:t>Frame</a:t>
            </a:r>
            <a:r>
              <a:rPr dirty="0" spc="180"/>
              <a:t> </a:t>
            </a:r>
            <a:r>
              <a:rPr dirty="0"/>
              <a:t>R</a:t>
            </a:r>
            <a:r>
              <a:rPr dirty="0" spc="180"/>
              <a:t> </a:t>
            </a:r>
            <a:r>
              <a:rPr dirty="0"/>
              <a:t>measure</a:t>
            </a:r>
            <a:r>
              <a:rPr dirty="0" spc="175"/>
              <a:t> </a:t>
            </a:r>
            <a:r>
              <a:rPr dirty="0"/>
              <a:t>the</a:t>
            </a:r>
            <a:r>
              <a:rPr dirty="0" spc="180"/>
              <a:t> </a:t>
            </a:r>
            <a:r>
              <a:rPr dirty="0"/>
              <a:t>spacetime</a:t>
            </a:r>
            <a:r>
              <a:rPr dirty="0" spc="180"/>
              <a:t> </a:t>
            </a:r>
            <a:r>
              <a:rPr dirty="0"/>
              <a:t>interval</a:t>
            </a:r>
            <a:r>
              <a:rPr dirty="0" spc="175"/>
              <a:t> </a:t>
            </a:r>
            <a:r>
              <a:rPr dirty="0" spc="-25"/>
              <a:t>be- </a:t>
            </a:r>
            <a:r>
              <a:rPr dirty="0"/>
              <a:t>tween</a:t>
            </a:r>
            <a:r>
              <a:rPr dirty="0" spc="130"/>
              <a:t> </a:t>
            </a:r>
            <a:r>
              <a:rPr dirty="0"/>
              <a:t>the</a:t>
            </a:r>
            <a:r>
              <a:rPr dirty="0" spc="140"/>
              <a:t> </a:t>
            </a:r>
            <a:r>
              <a:rPr dirty="0"/>
              <a:t>events.</a:t>
            </a:r>
            <a:r>
              <a:rPr dirty="0" spc="470"/>
              <a:t> </a:t>
            </a:r>
            <a:r>
              <a:rPr dirty="0"/>
              <a:t>Which</a:t>
            </a:r>
            <a:r>
              <a:rPr dirty="0" spc="140"/>
              <a:t> </a:t>
            </a:r>
            <a:r>
              <a:rPr dirty="0"/>
              <a:t>of</a:t>
            </a:r>
            <a:r>
              <a:rPr dirty="0" spc="140"/>
              <a:t> </a:t>
            </a:r>
            <a:r>
              <a:rPr dirty="0"/>
              <a:t>the</a:t>
            </a:r>
            <a:r>
              <a:rPr dirty="0" spc="140"/>
              <a:t> </a:t>
            </a:r>
            <a:r>
              <a:rPr dirty="0" spc="-55"/>
              <a:t>following</a:t>
            </a:r>
            <a:r>
              <a:rPr dirty="0" spc="140"/>
              <a:t> </a:t>
            </a:r>
            <a:r>
              <a:rPr dirty="0"/>
              <a:t>must</a:t>
            </a:r>
            <a:r>
              <a:rPr dirty="0" spc="140"/>
              <a:t> </a:t>
            </a:r>
            <a:r>
              <a:rPr dirty="0"/>
              <a:t>be</a:t>
            </a:r>
            <a:r>
              <a:rPr dirty="0" spc="140"/>
              <a:t> </a:t>
            </a:r>
            <a:r>
              <a:rPr dirty="0"/>
              <a:t>true?</a:t>
            </a:r>
            <a:r>
              <a:rPr dirty="0" spc="470"/>
              <a:t>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929545"/>
            <a:ext cx="8255000" cy="255460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3540" marR="5715" indent="-37147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other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inertial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reference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frames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will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value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s</a:t>
            </a:r>
            <a:r>
              <a:rPr dirty="0" sz="2450" spc="-15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those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events.</a:t>
            </a:r>
            <a:endParaRPr sz="2450">
              <a:latin typeface="Times New Roman"/>
              <a:cs typeface="Times New Roman"/>
            </a:endParaRPr>
          </a:p>
          <a:p>
            <a:pPr marL="383540" marR="5080" indent="-35941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events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occurred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at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place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then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-10">
                <a:latin typeface="Times New Roman"/>
                <a:cs typeface="Times New Roman"/>
              </a:rPr>
              <a:t> other </a:t>
            </a:r>
            <a:r>
              <a:rPr dirty="0" sz="2450">
                <a:latin typeface="Times New Roman"/>
                <a:cs typeface="Times New Roman"/>
              </a:rPr>
              <a:t>inertial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frames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will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measure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larger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value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s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83540" marR="5080" indent="-36322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events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occurred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at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place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then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other </a:t>
            </a:r>
            <a:r>
              <a:rPr dirty="0" sz="2450">
                <a:latin typeface="Times New Roman"/>
                <a:cs typeface="Times New Roman"/>
              </a:rPr>
              <a:t>inertial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will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smaller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value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s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0679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1.1.</a:t>
            </a:r>
            <a:r>
              <a:rPr dirty="0" sz="1200" spc="19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GALILEAN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RELATIVITY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20"/>
              <a:t>You</a:t>
            </a:r>
            <a:r>
              <a:rPr dirty="0" spc="85"/>
              <a:t> </a:t>
            </a:r>
            <a:r>
              <a:rPr dirty="0"/>
              <a:t>are</a:t>
            </a:r>
            <a:r>
              <a:rPr dirty="0" spc="100"/>
              <a:t> </a:t>
            </a:r>
            <a:r>
              <a:rPr dirty="0"/>
              <a:t>running</a:t>
            </a:r>
            <a:r>
              <a:rPr dirty="0" spc="90"/>
              <a:t> </a:t>
            </a:r>
            <a:r>
              <a:rPr dirty="0" spc="114"/>
              <a:t>at</a:t>
            </a:r>
            <a:r>
              <a:rPr dirty="0" spc="100"/>
              <a:t> </a:t>
            </a:r>
            <a:r>
              <a:rPr dirty="0"/>
              <a:t>4</a:t>
            </a:r>
            <a:r>
              <a:rPr dirty="0" spc="95"/>
              <a:t> </a:t>
            </a:r>
            <a:r>
              <a:rPr dirty="0"/>
              <a:t>mph</a:t>
            </a:r>
            <a:r>
              <a:rPr dirty="0" spc="105"/>
              <a:t> </a:t>
            </a:r>
            <a:r>
              <a:rPr dirty="0"/>
              <a:t>when</a:t>
            </a:r>
            <a:r>
              <a:rPr dirty="0" spc="95"/>
              <a:t> </a:t>
            </a:r>
            <a:r>
              <a:rPr dirty="0"/>
              <a:t>a</a:t>
            </a:r>
            <a:r>
              <a:rPr dirty="0" spc="100"/>
              <a:t> </a:t>
            </a:r>
            <a:r>
              <a:rPr dirty="0"/>
              <a:t>football</a:t>
            </a:r>
            <a:r>
              <a:rPr dirty="0" spc="100"/>
              <a:t> </a:t>
            </a:r>
            <a:r>
              <a:rPr dirty="0"/>
              <a:t>slams</a:t>
            </a:r>
            <a:r>
              <a:rPr dirty="0" spc="100"/>
              <a:t> </a:t>
            </a:r>
            <a:r>
              <a:rPr dirty="0"/>
              <a:t>into</a:t>
            </a:r>
            <a:r>
              <a:rPr dirty="0" spc="100"/>
              <a:t> </a:t>
            </a:r>
            <a:r>
              <a:rPr dirty="0"/>
              <a:t>the</a:t>
            </a:r>
            <a:r>
              <a:rPr dirty="0" spc="95"/>
              <a:t> </a:t>
            </a:r>
            <a:r>
              <a:rPr dirty="0"/>
              <a:t>back</a:t>
            </a:r>
            <a:r>
              <a:rPr dirty="0" spc="105"/>
              <a:t> </a:t>
            </a:r>
            <a:r>
              <a:rPr dirty="0" spc="-25"/>
              <a:t>of </a:t>
            </a:r>
            <a:r>
              <a:rPr dirty="0"/>
              <a:t>your</a:t>
            </a:r>
            <a:r>
              <a:rPr dirty="0" spc="-25"/>
              <a:t> </a:t>
            </a:r>
            <a:r>
              <a:rPr dirty="0"/>
              <a:t>head.</a:t>
            </a:r>
            <a:r>
              <a:rPr dirty="0" spc="295"/>
              <a:t> </a:t>
            </a:r>
            <a:r>
              <a:rPr dirty="0"/>
              <a:t>The</a:t>
            </a:r>
            <a:r>
              <a:rPr dirty="0" spc="-30"/>
              <a:t> </a:t>
            </a:r>
            <a:r>
              <a:rPr dirty="0"/>
              <a:t>football</a:t>
            </a:r>
            <a:r>
              <a:rPr dirty="0" spc="-20"/>
              <a:t> </a:t>
            </a:r>
            <a:r>
              <a:rPr dirty="0"/>
              <a:t>is</a:t>
            </a:r>
            <a:r>
              <a:rPr dirty="0" spc="-25"/>
              <a:t> </a:t>
            </a:r>
            <a:r>
              <a:rPr dirty="0" spc="-50"/>
              <a:t>going</a:t>
            </a:r>
            <a:r>
              <a:rPr dirty="0" spc="-20"/>
              <a:t> </a:t>
            </a:r>
            <a:r>
              <a:rPr dirty="0" spc="-30"/>
              <a:t>20</a:t>
            </a:r>
            <a:r>
              <a:rPr dirty="0" spc="-25"/>
              <a:t> </a:t>
            </a:r>
            <a:r>
              <a:rPr dirty="0"/>
              <a:t>mph</a:t>
            </a:r>
            <a:r>
              <a:rPr dirty="0" spc="-25"/>
              <a:t> </a:t>
            </a:r>
            <a:r>
              <a:rPr dirty="0"/>
              <a:t>in</a:t>
            </a:r>
            <a:r>
              <a:rPr dirty="0" spc="-25"/>
              <a:t> </a:t>
            </a:r>
            <a:r>
              <a:rPr dirty="0"/>
              <a:t>the</a:t>
            </a:r>
            <a:r>
              <a:rPr dirty="0" spc="-20"/>
              <a:t> </a:t>
            </a:r>
            <a:r>
              <a:rPr dirty="0"/>
              <a:t>same</a:t>
            </a:r>
            <a:r>
              <a:rPr dirty="0" spc="-25"/>
              <a:t> </a:t>
            </a:r>
            <a:r>
              <a:rPr dirty="0"/>
              <a:t>direction</a:t>
            </a:r>
            <a:r>
              <a:rPr dirty="0" spc="-25"/>
              <a:t> you </a:t>
            </a:r>
            <a:r>
              <a:rPr dirty="0"/>
              <a:t>are.</a:t>
            </a:r>
            <a:r>
              <a:rPr dirty="0" spc="265"/>
              <a:t> </a:t>
            </a:r>
            <a:r>
              <a:rPr dirty="0" spc="-35"/>
              <a:t>How</a:t>
            </a:r>
            <a:r>
              <a:rPr dirty="0" spc="55"/>
              <a:t> </a:t>
            </a:r>
            <a:r>
              <a:rPr dirty="0"/>
              <a:t>much</a:t>
            </a:r>
            <a:r>
              <a:rPr dirty="0" spc="50"/>
              <a:t> </a:t>
            </a:r>
            <a:r>
              <a:rPr dirty="0" spc="-30"/>
              <a:t>will</a:t>
            </a:r>
            <a:r>
              <a:rPr dirty="0" spc="50"/>
              <a:t> </a:t>
            </a:r>
            <a:r>
              <a:rPr dirty="0"/>
              <a:t>the</a:t>
            </a:r>
            <a:r>
              <a:rPr dirty="0" spc="50"/>
              <a:t> </a:t>
            </a:r>
            <a:r>
              <a:rPr dirty="0"/>
              <a:t>football</a:t>
            </a:r>
            <a:r>
              <a:rPr dirty="0" spc="50"/>
              <a:t> </a:t>
            </a:r>
            <a:r>
              <a:rPr dirty="0" spc="65"/>
              <a:t>hurt</a:t>
            </a:r>
            <a:r>
              <a:rPr dirty="0" spc="45"/>
              <a:t> </a:t>
            </a:r>
            <a:r>
              <a:rPr dirty="0"/>
              <a:t>your</a:t>
            </a:r>
            <a:r>
              <a:rPr dirty="0" spc="55"/>
              <a:t> </a:t>
            </a:r>
            <a:r>
              <a:rPr dirty="0"/>
              <a:t>head?</a:t>
            </a:r>
            <a:r>
              <a:rPr dirty="0" spc="280"/>
              <a:t> </a:t>
            </a:r>
            <a:r>
              <a:rPr dirty="0"/>
              <a:t>(Choose</a:t>
            </a:r>
            <a:r>
              <a:rPr dirty="0" spc="5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549968"/>
            <a:ext cx="8267065" cy="368046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4970" marR="5080" indent="-37147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5605" algn="l"/>
              </a:tabLst>
            </a:pPr>
            <a:r>
              <a:rPr dirty="0" sz="2450" spc="90">
                <a:latin typeface="Times New Roman"/>
                <a:cs typeface="Times New Roman"/>
              </a:rPr>
              <a:t>It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will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cause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injury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it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would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cause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were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running.</a:t>
            </a:r>
            <a:endParaRPr sz="2450">
              <a:latin typeface="Times New Roman"/>
              <a:cs typeface="Times New Roman"/>
            </a:endParaRPr>
          </a:p>
          <a:p>
            <a:pPr marL="394970" marR="5080" indent="-35941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5605" algn="l"/>
              </a:tabLst>
            </a:pPr>
            <a:r>
              <a:rPr dirty="0" sz="2450" spc="90">
                <a:latin typeface="Times New Roman"/>
                <a:cs typeface="Times New Roman"/>
              </a:rPr>
              <a:t>It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85">
                <a:latin typeface="Times New Roman"/>
                <a:cs typeface="Times New Roman"/>
              </a:rPr>
              <a:t>will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cause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same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injury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105">
                <a:latin typeface="Times New Roman"/>
                <a:cs typeface="Times New Roman"/>
              </a:rPr>
              <a:t>16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mph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football</a:t>
            </a:r>
            <a:r>
              <a:rPr dirty="0" sz="2450" spc="-55">
                <a:latin typeface="Times New Roman"/>
                <a:cs typeface="Times New Roman"/>
              </a:rPr>
              <a:t> would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cause </a:t>
            </a:r>
            <a:r>
              <a:rPr dirty="0" sz="2450">
                <a:latin typeface="Times New Roman"/>
                <a:cs typeface="Times New Roman"/>
              </a:rPr>
              <a:t>if you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were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running.</a:t>
            </a:r>
            <a:endParaRPr sz="2450">
              <a:latin typeface="Times New Roman"/>
              <a:cs typeface="Times New Roman"/>
            </a:endParaRPr>
          </a:p>
          <a:p>
            <a:pPr marL="394970" marR="5080" indent="-36322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5605" algn="l"/>
              </a:tabLst>
            </a:pPr>
            <a:r>
              <a:rPr dirty="0" sz="2450" spc="90">
                <a:latin typeface="Times New Roman"/>
                <a:cs typeface="Times New Roman"/>
              </a:rPr>
              <a:t>It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85">
                <a:latin typeface="Times New Roman"/>
                <a:cs typeface="Times New Roman"/>
              </a:rPr>
              <a:t>will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cause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same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injury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105">
                <a:latin typeface="Times New Roman"/>
                <a:cs typeface="Times New Roman"/>
              </a:rPr>
              <a:t>24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mph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football</a:t>
            </a:r>
            <a:r>
              <a:rPr dirty="0" sz="2450" spc="-55">
                <a:latin typeface="Times New Roman"/>
                <a:cs typeface="Times New Roman"/>
              </a:rPr>
              <a:t> would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cause </a:t>
            </a:r>
            <a:r>
              <a:rPr dirty="0" sz="2450">
                <a:latin typeface="Times New Roman"/>
                <a:cs typeface="Times New Roman"/>
              </a:rPr>
              <a:t>if you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were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running.</a:t>
            </a:r>
            <a:endParaRPr sz="2450">
              <a:latin typeface="Times New Roman"/>
              <a:cs typeface="Times New Roman"/>
            </a:endParaRPr>
          </a:p>
          <a:p>
            <a:pPr marL="394970" indent="-37592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None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above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0128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1.4.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LORENTZ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TRANSFORMATIONS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000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Two</a:t>
            </a:r>
            <a:r>
              <a:rPr dirty="0" spc="5"/>
              <a:t> </a:t>
            </a:r>
            <a:r>
              <a:rPr dirty="0"/>
              <a:t>events</a:t>
            </a:r>
            <a:r>
              <a:rPr dirty="0" spc="5"/>
              <a:t> </a:t>
            </a:r>
            <a:r>
              <a:rPr dirty="0"/>
              <a:t>occur</a:t>
            </a:r>
            <a:r>
              <a:rPr dirty="0" spc="5"/>
              <a:t> </a:t>
            </a:r>
            <a:r>
              <a:rPr dirty="0" spc="114"/>
              <a:t>at</a:t>
            </a:r>
            <a:r>
              <a:rPr dirty="0" spc="5"/>
              <a:t> </a:t>
            </a:r>
            <a:r>
              <a:rPr dirty="0"/>
              <a:t>the</a:t>
            </a:r>
            <a:r>
              <a:rPr dirty="0" spc="15"/>
              <a:t> </a:t>
            </a:r>
            <a:r>
              <a:rPr dirty="0"/>
              <a:t>same</a:t>
            </a:r>
            <a:r>
              <a:rPr dirty="0" spc="5"/>
              <a:t> </a:t>
            </a:r>
            <a:r>
              <a:rPr dirty="0"/>
              <a:t>place</a:t>
            </a:r>
            <a:r>
              <a:rPr dirty="0" spc="5"/>
              <a:t> </a:t>
            </a:r>
            <a:r>
              <a:rPr dirty="0"/>
              <a:t>in</a:t>
            </a:r>
            <a:r>
              <a:rPr dirty="0" spc="5"/>
              <a:t> </a:t>
            </a:r>
            <a:r>
              <a:rPr dirty="0"/>
              <a:t>the</a:t>
            </a:r>
            <a:r>
              <a:rPr dirty="0" spc="5"/>
              <a:t> </a:t>
            </a:r>
            <a:r>
              <a:rPr dirty="0"/>
              <a:t>inertial</a:t>
            </a:r>
            <a:r>
              <a:rPr dirty="0" spc="5"/>
              <a:t> </a:t>
            </a:r>
            <a:r>
              <a:rPr dirty="0" spc="-35"/>
              <a:t>reference</a:t>
            </a:r>
            <a:r>
              <a:rPr dirty="0" spc="5"/>
              <a:t> </a:t>
            </a:r>
            <a:r>
              <a:rPr dirty="0" spc="-10"/>
              <a:t>frame </a:t>
            </a:r>
            <a:r>
              <a:rPr dirty="0"/>
              <a:t>R,</a:t>
            </a:r>
            <a:r>
              <a:rPr dirty="0" spc="180"/>
              <a:t> </a:t>
            </a:r>
            <a:r>
              <a:rPr dirty="0"/>
              <a:t>and</a:t>
            </a:r>
            <a:r>
              <a:rPr dirty="0" spc="180"/>
              <a:t> </a:t>
            </a:r>
            <a:r>
              <a:rPr dirty="0"/>
              <a:t>observers</a:t>
            </a:r>
            <a:r>
              <a:rPr dirty="0" spc="180"/>
              <a:t> </a:t>
            </a:r>
            <a:r>
              <a:rPr dirty="0"/>
              <a:t>in</a:t>
            </a:r>
            <a:r>
              <a:rPr dirty="0" spc="180"/>
              <a:t> </a:t>
            </a:r>
            <a:r>
              <a:rPr dirty="0"/>
              <a:t>Frame</a:t>
            </a:r>
            <a:r>
              <a:rPr dirty="0" spc="180"/>
              <a:t> </a:t>
            </a:r>
            <a:r>
              <a:rPr dirty="0"/>
              <a:t>R</a:t>
            </a:r>
            <a:r>
              <a:rPr dirty="0" spc="180"/>
              <a:t> </a:t>
            </a:r>
            <a:r>
              <a:rPr dirty="0"/>
              <a:t>measure</a:t>
            </a:r>
            <a:r>
              <a:rPr dirty="0" spc="175"/>
              <a:t> </a:t>
            </a:r>
            <a:r>
              <a:rPr dirty="0"/>
              <a:t>the</a:t>
            </a:r>
            <a:r>
              <a:rPr dirty="0" spc="180"/>
              <a:t> </a:t>
            </a:r>
            <a:r>
              <a:rPr dirty="0"/>
              <a:t>spacetime</a:t>
            </a:r>
            <a:r>
              <a:rPr dirty="0" spc="180"/>
              <a:t> </a:t>
            </a:r>
            <a:r>
              <a:rPr dirty="0"/>
              <a:t>interval</a:t>
            </a:r>
            <a:r>
              <a:rPr dirty="0" spc="175"/>
              <a:t> </a:t>
            </a:r>
            <a:r>
              <a:rPr dirty="0" spc="-25"/>
              <a:t>be- </a:t>
            </a:r>
            <a:r>
              <a:rPr dirty="0"/>
              <a:t>tween</a:t>
            </a:r>
            <a:r>
              <a:rPr dirty="0" spc="130"/>
              <a:t> </a:t>
            </a:r>
            <a:r>
              <a:rPr dirty="0"/>
              <a:t>the</a:t>
            </a:r>
            <a:r>
              <a:rPr dirty="0" spc="140"/>
              <a:t> </a:t>
            </a:r>
            <a:r>
              <a:rPr dirty="0"/>
              <a:t>events.</a:t>
            </a:r>
            <a:r>
              <a:rPr dirty="0" spc="470"/>
              <a:t> </a:t>
            </a:r>
            <a:r>
              <a:rPr dirty="0"/>
              <a:t>Which</a:t>
            </a:r>
            <a:r>
              <a:rPr dirty="0" spc="140"/>
              <a:t> </a:t>
            </a:r>
            <a:r>
              <a:rPr dirty="0"/>
              <a:t>of</a:t>
            </a:r>
            <a:r>
              <a:rPr dirty="0" spc="140"/>
              <a:t> </a:t>
            </a:r>
            <a:r>
              <a:rPr dirty="0"/>
              <a:t>the</a:t>
            </a:r>
            <a:r>
              <a:rPr dirty="0" spc="140"/>
              <a:t> </a:t>
            </a:r>
            <a:r>
              <a:rPr dirty="0" spc="-55"/>
              <a:t>following</a:t>
            </a:r>
            <a:r>
              <a:rPr dirty="0" spc="140"/>
              <a:t> </a:t>
            </a:r>
            <a:r>
              <a:rPr dirty="0"/>
              <a:t>must</a:t>
            </a:r>
            <a:r>
              <a:rPr dirty="0" spc="140"/>
              <a:t> </a:t>
            </a:r>
            <a:r>
              <a:rPr dirty="0"/>
              <a:t>be</a:t>
            </a:r>
            <a:r>
              <a:rPr dirty="0" spc="140"/>
              <a:t> </a:t>
            </a:r>
            <a:r>
              <a:rPr dirty="0"/>
              <a:t>true?</a:t>
            </a:r>
            <a:r>
              <a:rPr dirty="0" spc="470"/>
              <a:t>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45" y="2929545"/>
            <a:ext cx="8267065" cy="317436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4970" marR="5715" indent="-37147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other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inertial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reference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frames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will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value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s</a:t>
            </a:r>
            <a:r>
              <a:rPr dirty="0" sz="2450" spc="-15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those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events.</a:t>
            </a:r>
            <a:endParaRPr sz="2450">
              <a:latin typeface="Times New Roman"/>
              <a:cs typeface="Times New Roman"/>
            </a:endParaRPr>
          </a:p>
          <a:p>
            <a:pPr marL="394970" marR="5080" indent="-35941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events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occurred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at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place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then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-10">
                <a:latin typeface="Times New Roman"/>
                <a:cs typeface="Times New Roman"/>
              </a:rPr>
              <a:t> other </a:t>
            </a:r>
            <a:r>
              <a:rPr dirty="0" sz="2450">
                <a:latin typeface="Times New Roman"/>
                <a:cs typeface="Times New Roman"/>
              </a:rPr>
              <a:t>inertial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frames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will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measure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larger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value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s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94970" marR="5080" indent="-36322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events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occurred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at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place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then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other </a:t>
            </a:r>
            <a:r>
              <a:rPr dirty="0" sz="2450">
                <a:latin typeface="Times New Roman"/>
                <a:cs typeface="Times New Roman"/>
              </a:rPr>
              <a:t>inertial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will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smaller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value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s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0065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1.4.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LORENTZ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TRANSFORMATIONS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James and</a:t>
            </a:r>
            <a:r>
              <a:rPr dirty="0" spc="-5"/>
              <a:t> </a:t>
            </a:r>
            <a:r>
              <a:rPr dirty="0" spc="-35"/>
              <a:t>Cecelia</a:t>
            </a:r>
            <a:r>
              <a:rPr dirty="0"/>
              <a:t> </a:t>
            </a:r>
            <a:r>
              <a:rPr dirty="0" spc="55"/>
              <a:t>both</a:t>
            </a:r>
            <a:r>
              <a:rPr dirty="0"/>
              <a:t> </a:t>
            </a:r>
            <a:r>
              <a:rPr dirty="0" spc="-10"/>
              <a:t>have</a:t>
            </a:r>
            <a:r>
              <a:rPr dirty="0" spc="-5"/>
              <a:t> </a:t>
            </a:r>
            <a:r>
              <a:rPr dirty="0" spc="-20"/>
              <a:t>watches</a:t>
            </a:r>
            <a:r>
              <a:rPr dirty="0"/>
              <a:t> on</a:t>
            </a:r>
            <a:r>
              <a:rPr dirty="0" spc="-5"/>
              <a:t> </a:t>
            </a:r>
            <a:r>
              <a:rPr dirty="0"/>
              <a:t>their</a:t>
            </a:r>
            <a:r>
              <a:rPr dirty="0" spc="5"/>
              <a:t> </a:t>
            </a:r>
            <a:r>
              <a:rPr dirty="0"/>
              <a:t>wrists.</a:t>
            </a:r>
            <a:r>
              <a:rPr dirty="0" spc="325"/>
              <a:t> </a:t>
            </a:r>
            <a:r>
              <a:rPr dirty="0"/>
              <a:t>Under </a:t>
            </a:r>
            <a:r>
              <a:rPr dirty="0" spc="-20"/>
              <a:t>what </a:t>
            </a:r>
            <a:r>
              <a:rPr dirty="0" spc="-10"/>
              <a:t>circumstances</a:t>
            </a:r>
            <a:r>
              <a:rPr dirty="0" spc="-15"/>
              <a:t> </a:t>
            </a:r>
            <a:r>
              <a:rPr dirty="0" spc="-65"/>
              <a:t>will</a:t>
            </a:r>
            <a:r>
              <a:rPr dirty="0" spc="-10"/>
              <a:t> </a:t>
            </a:r>
            <a:r>
              <a:rPr dirty="0"/>
              <a:t>they</a:t>
            </a:r>
            <a:r>
              <a:rPr dirty="0" spc="-10"/>
              <a:t> </a:t>
            </a:r>
            <a:r>
              <a:rPr dirty="0" spc="55"/>
              <a:t>both</a:t>
            </a:r>
            <a:r>
              <a:rPr dirty="0" spc="-10"/>
              <a:t> agree</a:t>
            </a:r>
            <a:r>
              <a:rPr dirty="0" spc="-15"/>
              <a:t> </a:t>
            </a:r>
            <a:r>
              <a:rPr dirty="0" spc="110"/>
              <a:t>that</a:t>
            </a:r>
            <a:r>
              <a:rPr dirty="0" spc="-10"/>
              <a:t> </a:t>
            </a:r>
            <a:r>
              <a:rPr dirty="0"/>
              <a:t>their</a:t>
            </a:r>
            <a:r>
              <a:rPr dirty="0" spc="-10"/>
              <a:t> </a:t>
            </a:r>
            <a:r>
              <a:rPr dirty="0" spc="-20"/>
              <a:t>watches</a:t>
            </a:r>
            <a:r>
              <a:rPr dirty="0" spc="-10"/>
              <a:t> </a:t>
            </a:r>
            <a:r>
              <a:rPr dirty="0"/>
              <a:t>are</a:t>
            </a:r>
            <a:r>
              <a:rPr dirty="0" spc="-15"/>
              <a:t> </a:t>
            </a:r>
            <a:r>
              <a:rPr dirty="0" spc="-10"/>
              <a:t>synchro- </a:t>
            </a:r>
            <a:r>
              <a:rPr dirty="0"/>
              <a:t>nized?</a:t>
            </a:r>
            <a:r>
              <a:rPr dirty="0" spc="290"/>
              <a:t> </a:t>
            </a:r>
            <a:r>
              <a:rPr dirty="0"/>
              <a:t>(Read</a:t>
            </a:r>
            <a:r>
              <a:rPr dirty="0" spc="65"/>
              <a:t> </a:t>
            </a:r>
            <a:r>
              <a:rPr dirty="0"/>
              <a:t>all</a:t>
            </a:r>
            <a:r>
              <a:rPr dirty="0" spc="70"/>
              <a:t> </a:t>
            </a:r>
            <a:r>
              <a:rPr dirty="0"/>
              <a:t>the</a:t>
            </a:r>
            <a:r>
              <a:rPr dirty="0" spc="65"/>
              <a:t> </a:t>
            </a:r>
            <a:r>
              <a:rPr dirty="0"/>
              <a:t>answers</a:t>
            </a:r>
            <a:r>
              <a:rPr dirty="0" spc="65"/>
              <a:t> </a:t>
            </a:r>
            <a:r>
              <a:rPr dirty="0" spc="-35"/>
              <a:t>carefully,</a:t>
            </a:r>
            <a:r>
              <a:rPr dirty="0" spc="70"/>
              <a:t> </a:t>
            </a:r>
            <a:r>
              <a:rPr dirty="0"/>
              <a:t>then</a:t>
            </a:r>
            <a:r>
              <a:rPr dirty="0" spc="65"/>
              <a:t> </a:t>
            </a:r>
            <a:r>
              <a:rPr dirty="0" spc="-35"/>
              <a:t>choose</a:t>
            </a:r>
            <a:r>
              <a:rPr dirty="0" spc="7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549968"/>
            <a:ext cx="8259445" cy="381952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87985" marR="5080" indent="-37147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8620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synchronize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their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watches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-110">
                <a:latin typeface="Times New Roman"/>
                <a:cs typeface="Times New Roman"/>
              </a:rPr>
              <a:t>if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20">
                <a:latin typeface="Times New Roman"/>
                <a:cs typeface="Times New Roman"/>
              </a:rPr>
              <a:t> same </a:t>
            </a:r>
            <a:r>
              <a:rPr dirty="0" sz="2450" spc="-30">
                <a:latin typeface="Times New Roman"/>
                <a:cs typeface="Times New Roman"/>
              </a:rPr>
              <a:t>reference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frame.</a:t>
            </a:r>
            <a:endParaRPr sz="2450">
              <a:latin typeface="Times New Roman"/>
              <a:cs typeface="Times New Roman"/>
            </a:endParaRPr>
          </a:p>
          <a:p>
            <a:pPr algn="just" marL="387985" marR="5080" indent="-35941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8620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momentarily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synchronize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their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watches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in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place.</a:t>
            </a:r>
            <a:endParaRPr sz="2450">
              <a:latin typeface="Times New Roman"/>
              <a:cs typeface="Times New Roman"/>
            </a:endParaRPr>
          </a:p>
          <a:p>
            <a:pPr algn="just" marL="387985" marR="5080" indent="-36322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8620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 spc="100">
                <a:latin typeface="Times New Roman"/>
                <a:cs typeface="Times New Roman"/>
              </a:rPr>
              <a:t>That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is,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synchronize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their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watches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if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reference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place.</a:t>
            </a:r>
            <a:endParaRPr sz="2450">
              <a:latin typeface="Times New Roman"/>
              <a:cs typeface="Times New Roman"/>
            </a:endParaRPr>
          </a:p>
          <a:p>
            <a:pPr algn="just" marL="387985" marR="5080" indent="-37592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8620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100">
                <a:latin typeface="Times New Roman"/>
                <a:cs typeface="Times New Roman"/>
              </a:rPr>
              <a:t>That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is,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synchronize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their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watches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are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reference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frame,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place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instant.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0065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1.4.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LORENTZ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TRANSFORMATIONS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James and</a:t>
            </a:r>
            <a:r>
              <a:rPr dirty="0" spc="-5"/>
              <a:t> </a:t>
            </a:r>
            <a:r>
              <a:rPr dirty="0" spc="-35"/>
              <a:t>Cecelia</a:t>
            </a:r>
            <a:r>
              <a:rPr dirty="0"/>
              <a:t> </a:t>
            </a:r>
            <a:r>
              <a:rPr dirty="0" spc="55"/>
              <a:t>both</a:t>
            </a:r>
            <a:r>
              <a:rPr dirty="0"/>
              <a:t> </a:t>
            </a:r>
            <a:r>
              <a:rPr dirty="0" spc="-10"/>
              <a:t>have</a:t>
            </a:r>
            <a:r>
              <a:rPr dirty="0" spc="-5"/>
              <a:t> </a:t>
            </a:r>
            <a:r>
              <a:rPr dirty="0" spc="-20"/>
              <a:t>watches</a:t>
            </a:r>
            <a:r>
              <a:rPr dirty="0"/>
              <a:t> on</a:t>
            </a:r>
            <a:r>
              <a:rPr dirty="0" spc="-5"/>
              <a:t> </a:t>
            </a:r>
            <a:r>
              <a:rPr dirty="0"/>
              <a:t>their</a:t>
            </a:r>
            <a:r>
              <a:rPr dirty="0" spc="5"/>
              <a:t> </a:t>
            </a:r>
            <a:r>
              <a:rPr dirty="0"/>
              <a:t>wrists.</a:t>
            </a:r>
            <a:r>
              <a:rPr dirty="0" spc="325"/>
              <a:t> </a:t>
            </a:r>
            <a:r>
              <a:rPr dirty="0"/>
              <a:t>Under </a:t>
            </a:r>
            <a:r>
              <a:rPr dirty="0" spc="-20"/>
              <a:t>what </a:t>
            </a:r>
            <a:r>
              <a:rPr dirty="0" spc="-10"/>
              <a:t>circumstances</a:t>
            </a:r>
            <a:r>
              <a:rPr dirty="0" spc="-15"/>
              <a:t> </a:t>
            </a:r>
            <a:r>
              <a:rPr dirty="0" spc="-65"/>
              <a:t>will</a:t>
            </a:r>
            <a:r>
              <a:rPr dirty="0" spc="-10"/>
              <a:t> </a:t>
            </a:r>
            <a:r>
              <a:rPr dirty="0"/>
              <a:t>they</a:t>
            </a:r>
            <a:r>
              <a:rPr dirty="0" spc="-10"/>
              <a:t> </a:t>
            </a:r>
            <a:r>
              <a:rPr dirty="0" spc="55"/>
              <a:t>both</a:t>
            </a:r>
            <a:r>
              <a:rPr dirty="0" spc="-10"/>
              <a:t> agree</a:t>
            </a:r>
            <a:r>
              <a:rPr dirty="0" spc="-15"/>
              <a:t> </a:t>
            </a:r>
            <a:r>
              <a:rPr dirty="0" spc="110"/>
              <a:t>that</a:t>
            </a:r>
            <a:r>
              <a:rPr dirty="0" spc="-10"/>
              <a:t> </a:t>
            </a:r>
            <a:r>
              <a:rPr dirty="0"/>
              <a:t>their</a:t>
            </a:r>
            <a:r>
              <a:rPr dirty="0" spc="-10"/>
              <a:t> </a:t>
            </a:r>
            <a:r>
              <a:rPr dirty="0" spc="-20"/>
              <a:t>watches</a:t>
            </a:r>
            <a:r>
              <a:rPr dirty="0" spc="-10"/>
              <a:t> </a:t>
            </a:r>
            <a:r>
              <a:rPr dirty="0"/>
              <a:t>are</a:t>
            </a:r>
            <a:r>
              <a:rPr dirty="0" spc="-15"/>
              <a:t> </a:t>
            </a:r>
            <a:r>
              <a:rPr dirty="0" spc="-10"/>
              <a:t>synchro- </a:t>
            </a:r>
            <a:r>
              <a:rPr dirty="0"/>
              <a:t>nized?</a:t>
            </a:r>
            <a:r>
              <a:rPr dirty="0" spc="290"/>
              <a:t> </a:t>
            </a:r>
            <a:r>
              <a:rPr dirty="0"/>
              <a:t>(Read</a:t>
            </a:r>
            <a:r>
              <a:rPr dirty="0" spc="65"/>
              <a:t> </a:t>
            </a:r>
            <a:r>
              <a:rPr dirty="0"/>
              <a:t>all</a:t>
            </a:r>
            <a:r>
              <a:rPr dirty="0" spc="70"/>
              <a:t> </a:t>
            </a:r>
            <a:r>
              <a:rPr dirty="0"/>
              <a:t>the</a:t>
            </a:r>
            <a:r>
              <a:rPr dirty="0" spc="65"/>
              <a:t> </a:t>
            </a:r>
            <a:r>
              <a:rPr dirty="0"/>
              <a:t>answers</a:t>
            </a:r>
            <a:r>
              <a:rPr dirty="0" spc="65"/>
              <a:t> </a:t>
            </a:r>
            <a:r>
              <a:rPr dirty="0" spc="-35"/>
              <a:t>carefully,</a:t>
            </a:r>
            <a:r>
              <a:rPr dirty="0" spc="70"/>
              <a:t> </a:t>
            </a:r>
            <a:r>
              <a:rPr dirty="0"/>
              <a:t>then</a:t>
            </a:r>
            <a:r>
              <a:rPr dirty="0" spc="65"/>
              <a:t> </a:t>
            </a:r>
            <a:r>
              <a:rPr dirty="0" spc="-35"/>
              <a:t>choose</a:t>
            </a:r>
            <a:r>
              <a:rPr dirty="0" spc="7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549968"/>
            <a:ext cx="8266430" cy="443992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94970" marR="5080" indent="-37147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synchronize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their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watches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-110">
                <a:latin typeface="Times New Roman"/>
                <a:cs typeface="Times New Roman"/>
              </a:rPr>
              <a:t>if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20">
                <a:latin typeface="Times New Roman"/>
                <a:cs typeface="Times New Roman"/>
              </a:rPr>
              <a:t> same </a:t>
            </a:r>
            <a:r>
              <a:rPr dirty="0" sz="2450" spc="-30">
                <a:latin typeface="Times New Roman"/>
                <a:cs typeface="Times New Roman"/>
              </a:rPr>
              <a:t>reference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frame.</a:t>
            </a:r>
            <a:endParaRPr sz="2450">
              <a:latin typeface="Times New Roman"/>
              <a:cs typeface="Times New Roman"/>
            </a:endParaRPr>
          </a:p>
          <a:p>
            <a:pPr algn="just" marL="394970" marR="5080" indent="-35941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momentarily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synchronize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their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watches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in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place.</a:t>
            </a:r>
            <a:endParaRPr sz="2450">
              <a:latin typeface="Times New Roman"/>
              <a:cs typeface="Times New Roman"/>
            </a:endParaRPr>
          </a:p>
          <a:p>
            <a:pPr algn="just" marL="394970" marR="5080" indent="-36322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 spc="100">
                <a:latin typeface="Times New Roman"/>
                <a:cs typeface="Times New Roman"/>
              </a:rPr>
              <a:t>That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is,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synchronize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their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watches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if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reference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place.</a:t>
            </a:r>
            <a:endParaRPr sz="2450">
              <a:latin typeface="Times New Roman"/>
              <a:cs typeface="Times New Roman"/>
            </a:endParaRPr>
          </a:p>
          <a:p>
            <a:pPr algn="just" marL="394970" marR="5080" indent="-37592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100">
                <a:latin typeface="Times New Roman"/>
                <a:cs typeface="Times New Roman"/>
              </a:rPr>
              <a:t>That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is,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synchronize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their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watches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are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reference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frame,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place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instant.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D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297554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1.5.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VELOCITY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TRANSFORMATIONS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DOPPLER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EFFECT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572770" algn="l"/>
              </a:tabLst>
            </a:pPr>
            <a:r>
              <a:rPr dirty="0" sz="1700" spc="85" b="1">
                <a:latin typeface="Book Antiqua"/>
                <a:cs typeface="Book Antiqua"/>
              </a:rPr>
              <a:t>1.5</a:t>
            </a:r>
            <a:r>
              <a:rPr dirty="0" sz="1700" b="1">
                <a:latin typeface="Book Antiqua"/>
                <a:cs typeface="Book Antiqua"/>
              </a:rPr>
              <a:t>	Velocity</a:t>
            </a:r>
            <a:r>
              <a:rPr dirty="0" sz="1700" spc="365" b="1">
                <a:latin typeface="Book Antiqua"/>
                <a:cs typeface="Book Antiqua"/>
              </a:rPr>
              <a:t> </a:t>
            </a:r>
            <a:r>
              <a:rPr dirty="0" sz="1700" spc="50" b="1">
                <a:latin typeface="Book Antiqua"/>
                <a:cs typeface="Book Antiqua"/>
              </a:rPr>
              <a:t>Transformations</a:t>
            </a:r>
            <a:r>
              <a:rPr dirty="0" sz="1700" spc="365" b="1">
                <a:latin typeface="Book Antiqua"/>
                <a:cs typeface="Book Antiqua"/>
              </a:rPr>
              <a:t> </a:t>
            </a:r>
            <a:r>
              <a:rPr dirty="0" sz="1700" b="1">
                <a:latin typeface="Book Antiqua"/>
                <a:cs typeface="Book Antiqua"/>
              </a:rPr>
              <a:t>and</a:t>
            </a:r>
            <a:r>
              <a:rPr dirty="0" sz="1700" spc="365" b="1">
                <a:latin typeface="Book Antiqua"/>
                <a:cs typeface="Book Antiqua"/>
              </a:rPr>
              <a:t> </a:t>
            </a:r>
            <a:r>
              <a:rPr dirty="0" sz="1700" spc="80" b="1">
                <a:latin typeface="Book Antiqua"/>
                <a:cs typeface="Book Antiqua"/>
              </a:rPr>
              <a:t>the</a:t>
            </a:r>
            <a:r>
              <a:rPr dirty="0" sz="1700" spc="365" b="1">
                <a:latin typeface="Book Antiqua"/>
                <a:cs typeface="Book Antiqua"/>
              </a:rPr>
              <a:t> </a:t>
            </a:r>
            <a:r>
              <a:rPr dirty="0" sz="1700" b="1">
                <a:latin typeface="Book Antiqua"/>
                <a:cs typeface="Book Antiqua"/>
              </a:rPr>
              <a:t>Doppler</a:t>
            </a:r>
            <a:r>
              <a:rPr dirty="0" sz="1700" spc="365" b="1">
                <a:latin typeface="Book Antiqua"/>
                <a:cs typeface="Book Antiqua"/>
              </a:rPr>
              <a:t> </a:t>
            </a:r>
            <a:r>
              <a:rPr dirty="0" sz="1700" spc="50" b="1">
                <a:latin typeface="Book Antiqua"/>
                <a:cs typeface="Book Antiqua"/>
              </a:rPr>
              <a:t>Effect</a:t>
            </a:r>
            <a:endParaRPr sz="17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297554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1.5.</a:t>
            </a:r>
            <a:r>
              <a:rPr dirty="0" sz="1200" spc="25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VELOCITY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TRANSFORMATIONS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DOPPLER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EFFECT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93419" y="1250212"/>
            <a:ext cx="830580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  <a:tabLst>
                <a:tab pos="5424170" algn="l"/>
              </a:tabLst>
            </a:pPr>
            <a:r>
              <a:rPr dirty="0"/>
              <a:t>The</a:t>
            </a:r>
            <a:r>
              <a:rPr dirty="0" spc="60"/>
              <a:t> </a:t>
            </a:r>
            <a:r>
              <a:rPr dirty="0"/>
              <a:t>Lorentz</a:t>
            </a:r>
            <a:r>
              <a:rPr dirty="0" spc="70"/>
              <a:t> </a:t>
            </a:r>
            <a:r>
              <a:rPr dirty="0"/>
              <a:t>transformation</a:t>
            </a:r>
            <a:r>
              <a:rPr dirty="0" spc="75"/>
              <a:t> </a:t>
            </a:r>
            <a:r>
              <a:rPr dirty="0"/>
              <a:t>for</a:t>
            </a:r>
            <a:r>
              <a:rPr dirty="0" spc="70"/>
              <a:t> </a:t>
            </a:r>
            <a:r>
              <a:rPr dirty="0" spc="-10"/>
              <a:t>finding</a:t>
            </a:r>
            <a:r>
              <a:rPr dirty="0" spc="75"/>
              <a:t> </a:t>
            </a:r>
            <a:r>
              <a:rPr dirty="0" spc="-25" b="0" i="1">
                <a:latin typeface="Bookman Old Style"/>
                <a:cs typeface="Bookman Old Style"/>
              </a:rPr>
              <a:t>v</a:t>
            </a:r>
            <a:r>
              <a:rPr dirty="0" baseline="24390" sz="3075" spc="-37" i="1">
                <a:latin typeface="Times New Roman"/>
                <a:cs typeface="Times New Roman"/>
              </a:rPr>
              <a:t>′</a:t>
            </a:r>
            <a:r>
              <a:rPr dirty="0" baseline="24390" sz="3075" i="1">
                <a:latin typeface="Times New Roman"/>
                <a:cs typeface="Times New Roman"/>
              </a:rPr>
              <a:t>	</a:t>
            </a:r>
            <a:r>
              <a:rPr dirty="0" sz="2450"/>
              <a:t>has</a:t>
            </a:r>
            <a:r>
              <a:rPr dirty="0" sz="2450" spc="5"/>
              <a:t> </a:t>
            </a:r>
            <a:r>
              <a:rPr dirty="0" sz="2450"/>
              <a:t>two</a:t>
            </a:r>
            <a:r>
              <a:rPr dirty="0" sz="2450" spc="20"/>
              <a:t> </a:t>
            </a:r>
            <a:r>
              <a:rPr dirty="0" sz="2450" spc="-10"/>
              <a:t>variables</a:t>
            </a:r>
            <a:r>
              <a:rPr dirty="0" sz="2450" spc="15"/>
              <a:t> </a:t>
            </a:r>
            <a:r>
              <a:rPr dirty="0" sz="2450"/>
              <a:t>in</a:t>
            </a:r>
            <a:r>
              <a:rPr dirty="0" sz="2450" spc="20"/>
              <a:t> </a:t>
            </a:r>
            <a:r>
              <a:rPr dirty="0" sz="2450" spc="-25"/>
              <a:t>it,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89737" y="1380420"/>
            <a:ext cx="8308975" cy="31324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algn="ctr" marL="2203450">
              <a:lnSpc>
                <a:spcPts val="2220"/>
              </a:lnSpc>
              <a:spcBef>
                <a:spcPts val="114"/>
              </a:spcBef>
            </a:pPr>
            <a:r>
              <a:rPr dirty="0" sz="2050" spc="40" b="0" i="1">
                <a:latin typeface="Bookman Old Style"/>
                <a:cs typeface="Bookman Old Style"/>
              </a:rPr>
              <a:t>x</a:t>
            </a:r>
            <a:endParaRPr sz="2050">
              <a:latin typeface="Bookman Old Style"/>
              <a:cs typeface="Bookman Old Style"/>
            </a:endParaRPr>
          </a:p>
          <a:p>
            <a:pPr marL="41275">
              <a:lnSpc>
                <a:spcPts val="2700"/>
              </a:lnSpc>
              <a:tabLst>
                <a:tab pos="1376680" algn="l"/>
                <a:tab pos="7268845" algn="l"/>
              </a:tabLst>
            </a:pPr>
            <a:r>
              <a:rPr dirty="0" sz="2450" b="0" i="1">
                <a:latin typeface="Bookman Old Style"/>
                <a:cs typeface="Bookman Old Style"/>
              </a:rPr>
              <a:t>v</a:t>
            </a:r>
            <a:r>
              <a:rPr dirty="0" baseline="-9485" sz="3075" b="0" i="1">
                <a:latin typeface="Bookman Old Style"/>
                <a:cs typeface="Bookman Old Style"/>
              </a:rPr>
              <a:t>x</a:t>
            </a:r>
            <a:r>
              <a:rPr dirty="0" baseline="-9485" sz="3075" spc="24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u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r>
              <a:rPr dirty="0" sz="2450">
                <a:latin typeface="Times New Roman"/>
                <a:cs typeface="Times New Roman"/>
              </a:rPr>
              <a:t>	Both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them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velocities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sz="2450">
                <a:latin typeface="Times New Roman"/>
                <a:cs typeface="Times New Roman"/>
              </a:rPr>
              <a:t>-</a:t>
            </a:r>
            <a:r>
              <a:rPr dirty="0" sz="2450" spc="-10">
                <a:latin typeface="Times New Roman"/>
                <a:cs typeface="Times New Roman"/>
              </a:rPr>
              <a:t>direction.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75">
                <a:latin typeface="Times New Roman"/>
                <a:cs typeface="Times New Roman"/>
              </a:rPr>
              <a:t>What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is</a:t>
            </a:r>
            <a:endParaRPr sz="2450">
              <a:latin typeface="Times New Roman"/>
              <a:cs typeface="Times New Roman"/>
            </a:endParaRPr>
          </a:p>
          <a:p>
            <a:pPr marL="41275">
              <a:lnSpc>
                <a:spcPct val="100000"/>
              </a:lnSpc>
              <a:spcBef>
                <a:spcPts val="50"/>
              </a:spcBef>
              <a:tabLst>
                <a:tab pos="412432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relationship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them?</a:t>
            </a:r>
            <a:r>
              <a:rPr dirty="0" sz="2450">
                <a:latin typeface="Times New Roman"/>
                <a:cs typeface="Times New Roman"/>
              </a:rPr>
              <a:t>	(Choose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one.)</a:t>
            </a:r>
            <a:endParaRPr sz="2450">
              <a:latin typeface="Times New Roman"/>
              <a:cs typeface="Times New Roman"/>
            </a:endParaRPr>
          </a:p>
          <a:p>
            <a:pPr marL="413384" indent="-372110">
              <a:lnSpc>
                <a:spcPct val="100000"/>
              </a:lnSpc>
              <a:spcBef>
                <a:spcPts val="1639"/>
              </a:spcBef>
              <a:buAutoNum type="alphaUcPeriod"/>
              <a:tabLst>
                <a:tab pos="414020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same.</a:t>
            </a:r>
            <a:endParaRPr sz="2450">
              <a:latin typeface="Times New Roman"/>
              <a:cs typeface="Times New Roman"/>
            </a:endParaRPr>
          </a:p>
          <a:p>
            <a:pPr marL="413384" indent="-36004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14020" algn="l"/>
              </a:tabLst>
            </a:pPr>
            <a:r>
              <a:rPr dirty="0" sz="2450" b="0" i="1">
                <a:latin typeface="Bookman Old Style"/>
                <a:cs typeface="Bookman Old Style"/>
              </a:rPr>
              <a:t>v</a:t>
            </a:r>
            <a:r>
              <a:rPr dirty="0" baseline="-9485" sz="3075" b="0" i="1">
                <a:latin typeface="Bookman Old Style"/>
                <a:cs typeface="Bookman Old Style"/>
              </a:rPr>
              <a:t>x</a:t>
            </a:r>
            <a:r>
              <a:rPr dirty="0" baseline="-9485" sz="3075" spc="142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always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greater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u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413384" indent="-36385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14020" algn="l"/>
              </a:tabLst>
            </a:pPr>
            <a:r>
              <a:rPr dirty="0" sz="2450" b="0" i="1">
                <a:latin typeface="Bookman Old Style"/>
                <a:cs typeface="Bookman Old Style"/>
              </a:rPr>
              <a:t>v</a:t>
            </a:r>
            <a:r>
              <a:rPr dirty="0" baseline="-9485" sz="3075" b="0" i="1">
                <a:latin typeface="Bookman Old Style"/>
                <a:cs typeface="Bookman Old Style"/>
              </a:rPr>
              <a:t>x</a:t>
            </a:r>
            <a:r>
              <a:rPr dirty="0" baseline="-9485" sz="3075" spc="44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always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less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u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413384" indent="-37592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14020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completely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independent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each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other.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297554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1.5.</a:t>
            </a:r>
            <a:r>
              <a:rPr dirty="0" sz="1200" spc="25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VELOCITY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TRANSFORMATIONS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DOPPLER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EFFECT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93419" y="1250212"/>
            <a:ext cx="830580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  <a:tabLst>
                <a:tab pos="5424170" algn="l"/>
              </a:tabLst>
            </a:pPr>
            <a:r>
              <a:rPr dirty="0"/>
              <a:t>The</a:t>
            </a:r>
            <a:r>
              <a:rPr dirty="0" spc="60"/>
              <a:t> </a:t>
            </a:r>
            <a:r>
              <a:rPr dirty="0"/>
              <a:t>Lorentz</a:t>
            </a:r>
            <a:r>
              <a:rPr dirty="0" spc="70"/>
              <a:t> </a:t>
            </a:r>
            <a:r>
              <a:rPr dirty="0"/>
              <a:t>transformation</a:t>
            </a:r>
            <a:r>
              <a:rPr dirty="0" spc="75"/>
              <a:t> </a:t>
            </a:r>
            <a:r>
              <a:rPr dirty="0"/>
              <a:t>for</a:t>
            </a:r>
            <a:r>
              <a:rPr dirty="0" spc="70"/>
              <a:t> </a:t>
            </a:r>
            <a:r>
              <a:rPr dirty="0" spc="-10"/>
              <a:t>finding</a:t>
            </a:r>
            <a:r>
              <a:rPr dirty="0" spc="75"/>
              <a:t> </a:t>
            </a:r>
            <a:r>
              <a:rPr dirty="0" spc="-25" b="0" i="1">
                <a:latin typeface="Bookman Old Style"/>
                <a:cs typeface="Bookman Old Style"/>
              </a:rPr>
              <a:t>v</a:t>
            </a:r>
            <a:r>
              <a:rPr dirty="0" baseline="24390" sz="3075" spc="-37" i="1">
                <a:latin typeface="Times New Roman"/>
                <a:cs typeface="Times New Roman"/>
              </a:rPr>
              <a:t>′</a:t>
            </a:r>
            <a:r>
              <a:rPr dirty="0" baseline="24390" sz="3075" i="1">
                <a:latin typeface="Times New Roman"/>
                <a:cs typeface="Times New Roman"/>
              </a:rPr>
              <a:t>	</a:t>
            </a:r>
            <a:r>
              <a:rPr dirty="0" sz="2450"/>
              <a:t>has</a:t>
            </a:r>
            <a:r>
              <a:rPr dirty="0" sz="2450" spc="5"/>
              <a:t> </a:t>
            </a:r>
            <a:r>
              <a:rPr dirty="0" sz="2450"/>
              <a:t>two</a:t>
            </a:r>
            <a:r>
              <a:rPr dirty="0" sz="2450" spc="20"/>
              <a:t> </a:t>
            </a:r>
            <a:r>
              <a:rPr dirty="0" sz="2450" spc="-10"/>
              <a:t>variables</a:t>
            </a:r>
            <a:r>
              <a:rPr dirty="0" sz="2450" spc="15"/>
              <a:t> </a:t>
            </a:r>
            <a:r>
              <a:rPr dirty="0" sz="2450"/>
              <a:t>in</a:t>
            </a:r>
            <a:r>
              <a:rPr dirty="0" sz="2450" spc="20"/>
              <a:t> </a:t>
            </a:r>
            <a:r>
              <a:rPr dirty="0" sz="2450" spc="-25"/>
              <a:t>it,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77037" y="1380420"/>
            <a:ext cx="8334375" cy="375285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algn="ctr" marL="2203450">
              <a:lnSpc>
                <a:spcPts val="2220"/>
              </a:lnSpc>
              <a:spcBef>
                <a:spcPts val="114"/>
              </a:spcBef>
            </a:pPr>
            <a:r>
              <a:rPr dirty="0" sz="2050" spc="40" b="0" i="1">
                <a:latin typeface="Bookman Old Style"/>
                <a:cs typeface="Bookman Old Style"/>
              </a:rPr>
              <a:t>x</a:t>
            </a:r>
            <a:endParaRPr sz="2050">
              <a:latin typeface="Bookman Old Style"/>
              <a:cs typeface="Bookman Old Style"/>
            </a:endParaRPr>
          </a:p>
          <a:p>
            <a:pPr marL="53975">
              <a:lnSpc>
                <a:spcPts val="2700"/>
              </a:lnSpc>
              <a:tabLst>
                <a:tab pos="1389380" algn="l"/>
                <a:tab pos="7281545" algn="l"/>
              </a:tabLst>
            </a:pPr>
            <a:r>
              <a:rPr dirty="0" sz="2450" b="0" i="1">
                <a:latin typeface="Bookman Old Style"/>
                <a:cs typeface="Bookman Old Style"/>
              </a:rPr>
              <a:t>v</a:t>
            </a:r>
            <a:r>
              <a:rPr dirty="0" baseline="-9485" sz="3075" b="0" i="1">
                <a:latin typeface="Bookman Old Style"/>
                <a:cs typeface="Bookman Old Style"/>
              </a:rPr>
              <a:t>x</a:t>
            </a:r>
            <a:r>
              <a:rPr dirty="0" baseline="-9485" sz="3075" spc="24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u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r>
              <a:rPr dirty="0" sz="2450">
                <a:latin typeface="Times New Roman"/>
                <a:cs typeface="Times New Roman"/>
              </a:rPr>
              <a:t>	Both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them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velocities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sz="2450">
                <a:latin typeface="Times New Roman"/>
                <a:cs typeface="Times New Roman"/>
              </a:rPr>
              <a:t>-</a:t>
            </a:r>
            <a:r>
              <a:rPr dirty="0" sz="2450" spc="-10">
                <a:latin typeface="Times New Roman"/>
                <a:cs typeface="Times New Roman"/>
              </a:rPr>
              <a:t>direction.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75">
                <a:latin typeface="Times New Roman"/>
                <a:cs typeface="Times New Roman"/>
              </a:rPr>
              <a:t>What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is</a:t>
            </a:r>
            <a:endParaRPr sz="2450">
              <a:latin typeface="Times New Roman"/>
              <a:cs typeface="Times New Roman"/>
            </a:endParaRPr>
          </a:p>
          <a:p>
            <a:pPr marL="53975">
              <a:lnSpc>
                <a:spcPct val="100000"/>
              </a:lnSpc>
              <a:spcBef>
                <a:spcPts val="50"/>
              </a:spcBef>
              <a:tabLst>
                <a:tab pos="413702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relationship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them?</a:t>
            </a:r>
            <a:r>
              <a:rPr dirty="0" sz="2450">
                <a:latin typeface="Times New Roman"/>
                <a:cs typeface="Times New Roman"/>
              </a:rPr>
              <a:t>	(Choose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one.)</a:t>
            </a:r>
            <a:endParaRPr sz="2450">
              <a:latin typeface="Times New Roman"/>
              <a:cs typeface="Times New Roman"/>
            </a:endParaRPr>
          </a:p>
          <a:p>
            <a:pPr marL="426084" indent="-372110">
              <a:lnSpc>
                <a:spcPct val="100000"/>
              </a:lnSpc>
              <a:spcBef>
                <a:spcPts val="1639"/>
              </a:spcBef>
              <a:buAutoNum type="alphaUcPeriod"/>
              <a:tabLst>
                <a:tab pos="426720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same.</a:t>
            </a:r>
            <a:endParaRPr sz="2450">
              <a:latin typeface="Times New Roman"/>
              <a:cs typeface="Times New Roman"/>
            </a:endParaRPr>
          </a:p>
          <a:p>
            <a:pPr marL="426084" indent="-36004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26720" algn="l"/>
              </a:tabLst>
            </a:pPr>
            <a:r>
              <a:rPr dirty="0" sz="2450" b="0" i="1">
                <a:latin typeface="Bookman Old Style"/>
                <a:cs typeface="Bookman Old Style"/>
              </a:rPr>
              <a:t>v</a:t>
            </a:r>
            <a:r>
              <a:rPr dirty="0" baseline="-9485" sz="3075" b="0" i="1">
                <a:latin typeface="Bookman Old Style"/>
                <a:cs typeface="Bookman Old Style"/>
              </a:rPr>
              <a:t>x</a:t>
            </a:r>
            <a:r>
              <a:rPr dirty="0" baseline="-9485" sz="3075" spc="142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always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greater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u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426084" indent="-36385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26720" algn="l"/>
              </a:tabLst>
            </a:pPr>
            <a:r>
              <a:rPr dirty="0" sz="2450" b="0" i="1">
                <a:latin typeface="Bookman Old Style"/>
                <a:cs typeface="Bookman Old Style"/>
              </a:rPr>
              <a:t>v</a:t>
            </a:r>
            <a:r>
              <a:rPr dirty="0" baseline="-9485" sz="3075" b="0" i="1">
                <a:latin typeface="Bookman Old Style"/>
                <a:cs typeface="Bookman Old Style"/>
              </a:rPr>
              <a:t>x</a:t>
            </a:r>
            <a:r>
              <a:rPr dirty="0" baseline="-9485" sz="3075" spc="44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always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less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u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426084" indent="-37592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26720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completely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independent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each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other.</a:t>
            </a:r>
            <a:endParaRPr sz="2450">
              <a:latin typeface="Times New Roman"/>
              <a:cs typeface="Times New Roman"/>
            </a:endParaRPr>
          </a:p>
          <a:p>
            <a:pPr marL="43180">
              <a:lnSpc>
                <a:spcPct val="100000"/>
              </a:lnSpc>
              <a:spcBef>
                <a:spcPts val="1945"/>
              </a:spcBef>
              <a:tabLst>
                <a:tab pos="1652270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D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297554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1.5.</a:t>
            </a:r>
            <a:r>
              <a:rPr dirty="0" sz="1200" spc="25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VELOCITY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TRANSFORMATIONS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DOPPLER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EFFECT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Two</a:t>
            </a:r>
            <a:r>
              <a:rPr dirty="0" spc="405"/>
              <a:t> </a:t>
            </a:r>
            <a:r>
              <a:rPr dirty="0"/>
              <a:t>observers</a:t>
            </a:r>
            <a:r>
              <a:rPr dirty="0" spc="405"/>
              <a:t> </a:t>
            </a:r>
            <a:r>
              <a:rPr dirty="0"/>
              <a:t>are</a:t>
            </a:r>
            <a:r>
              <a:rPr dirty="0" spc="405"/>
              <a:t> </a:t>
            </a:r>
            <a:r>
              <a:rPr dirty="0"/>
              <a:t>moving</a:t>
            </a:r>
            <a:r>
              <a:rPr dirty="0" spc="400"/>
              <a:t> </a:t>
            </a:r>
            <a:r>
              <a:rPr dirty="0"/>
              <a:t>with</a:t>
            </a:r>
            <a:r>
              <a:rPr dirty="0" spc="405"/>
              <a:t> </a:t>
            </a:r>
            <a:r>
              <a:rPr dirty="0"/>
              <a:t>respect</a:t>
            </a:r>
            <a:r>
              <a:rPr dirty="0" spc="405"/>
              <a:t> </a:t>
            </a:r>
            <a:r>
              <a:rPr dirty="0"/>
              <a:t>to</a:t>
            </a:r>
            <a:r>
              <a:rPr dirty="0" spc="405"/>
              <a:t> </a:t>
            </a:r>
            <a:r>
              <a:rPr dirty="0"/>
              <a:t>each</a:t>
            </a:r>
            <a:r>
              <a:rPr dirty="0" spc="405"/>
              <a:t> </a:t>
            </a:r>
            <a:r>
              <a:rPr dirty="0"/>
              <a:t>other</a:t>
            </a:r>
            <a:r>
              <a:rPr dirty="0" spc="405"/>
              <a:t> </a:t>
            </a:r>
            <a:r>
              <a:rPr dirty="0"/>
              <a:t>in</a:t>
            </a:r>
            <a:r>
              <a:rPr dirty="0" spc="400"/>
              <a:t> </a:t>
            </a:r>
            <a:r>
              <a:rPr dirty="0"/>
              <a:t>the</a:t>
            </a:r>
            <a:r>
              <a:rPr dirty="0" spc="405"/>
              <a:t> </a:t>
            </a:r>
            <a:r>
              <a:rPr dirty="0" spc="-345" b="0" i="1">
                <a:latin typeface="Bookman Old Style"/>
                <a:cs typeface="Bookman Old Style"/>
              </a:rPr>
              <a:t>y</a:t>
            </a:r>
            <a:r>
              <a:rPr dirty="0" spc="-345" b="0" i="1">
                <a:latin typeface="Bookman Old Style"/>
                <a:cs typeface="Bookman Old Style"/>
              </a:rPr>
              <a:t> </a:t>
            </a:r>
            <a:r>
              <a:rPr dirty="0"/>
              <a:t>direction</a:t>
            </a:r>
            <a:r>
              <a:rPr dirty="0" spc="135"/>
              <a:t> </a:t>
            </a:r>
            <a:r>
              <a:rPr dirty="0"/>
              <a:t>only.</a:t>
            </a:r>
            <a:r>
              <a:rPr dirty="0" spc="420"/>
              <a:t> </a:t>
            </a:r>
            <a:r>
              <a:rPr dirty="0"/>
              <a:t>Both</a:t>
            </a:r>
            <a:r>
              <a:rPr dirty="0" spc="140"/>
              <a:t> </a:t>
            </a:r>
            <a:r>
              <a:rPr dirty="0"/>
              <a:t>of</a:t>
            </a:r>
            <a:r>
              <a:rPr dirty="0" spc="135"/>
              <a:t> </a:t>
            </a:r>
            <a:r>
              <a:rPr dirty="0"/>
              <a:t>them</a:t>
            </a:r>
            <a:r>
              <a:rPr dirty="0" spc="140"/>
              <a:t> </a:t>
            </a:r>
            <a:r>
              <a:rPr dirty="0"/>
              <a:t>are</a:t>
            </a:r>
            <a:r>
              <a:rPr dirty="0" spc="130"/>
              <a:t> </a:t>
            </a:r>
            <a:r>
              <a:rPr dirty="0"/>
              <a:t>measuring</a:t>
            </a:r>
            <a:r>
              <a:rPr dirty="0" spc="130"/>
              <a:t> </a:t>
            </a:r>
            <a:r>
              <a:rPr dirty="0"/>
              <a:t>a</a:t>
            </a:r>
            <a:r>
              <a:rPr dirty="0" spc="140"/>
              <a:t> </a:t>
            </a:r>
            <a:r>
              <a:rPr dirty="0"/>
              <a:t>third</a:t>
            </a:r>
            <a:r>
              <a:rPr dirty="0" spc="135"/>
              <a:t> </a:t>
            </a:r>
            <a:r>
              <a:rPr dirty="0"/>
              <a:t>object</a:t>
            </a:r>
            <a:r>
              <a:rPr dirty="0" spc="140"/>
              <a:t> </a:t>
            </a:r>
            <a:r>
              <a:rPr dirty="0" spc="110"/>
              <a:t>that</a:t>
            </a:r>
            <a:r>
              <a:rPr dirty="0" spc="130"/>
              <a:t> </a:t>
            </a:r>
            <a:r>
              <a:rPr dirty="0" spc="-25"/>
              <a:t>is </a:t>
            </a:r>
            <a:r>
              <a:rPr dirty="0" spc="-20"/>
              <a:t>moving</a:t>
            </a:r>
            <a:r>
              <a:rPr dirty="0" spc="45"/>
              <a:t> </a:t>
            </a:r>
            <a:r>
              <a:rPr dirty="0"/>
              <a:t>independent</a:t>
            </a:r>
            <a:r>
              <a:rPr dirty="0" spc="40"/>
              <a:t> </a:t>
            </a:r>
            <a:r>
              <a:rPr dirty="0"/>
              <a:t>of</a:t>
            </a:r>
            <a:r>
              <a:rPr dirty="0" spc="45"/>
              <a:t> </a:t>
            </a:r>
            <a:r>
              <a:rPr dirty="0"/>
              <a:t>them.</a:t>
            </a:r>
            <a:r>
              <a:rPr dirty="0" spc="290"/>
              <a:t> </a:t>
            </a:r>
            <a:r>
              <a:rPr dirty="0"/>
              <a:t>Which</a:t>
            </a:r>
            <a:r>
              <a:rPr dirty="0" spc="45"/>
              <a:t> </a:t>
            </a:r>
            <a:r>
              <a:rPr dirty="0"/>
              <a:t>of</a:t>
            </a:r>
            <a:r>
              <a:rPr dirty="0" spc="40"/>
              <a:t> </a:t>
            </a:r>
            <a:r>
              <a:rPr dirty="0"/>
              <a:t>the</a:t>
            </a:r>
            <a:r>
              <a:rPr dirty="0" spc="40"/>
              <a:t> </a:t>
            </a:r>
            <a:r>
              <a:rPr dirty="0" spc="-65"/>
              <a:t>following</a:t>
            </a:r>
            <a:r>
              <a:rPr dirty="0" spc="40"/>
              <a:t> </a:t>
            </a:r>
            <a:r>
              <a:rPr dirty="0" spc="-25"/>
              <a:t>will</a:t>
            </a:r>
            <a:r>
              <a:rPr dirty="0" spc="45"/>
              <a:t> </a:t>
            </a:r>
            <a:r>
              <a:rPr dirty="0"/>
              <a:t>the</a:t>
            </a:r>
            <a:r>
              <a:rPr dirty="0" spc="40"/>
              <a:t> </a:t>
            </a:r>
            <a:r>
              <a:rPr dirty="0" spc="-25"/>
              <a:t>two </a:t>
            </a:r>
            <a:r>
              <a:rPr dirty="0" spc="-20"/>
              <a:t>observers</a:t>
            </a:r>
            <a:r>
              <a:rPr dirty="0" spc="15"/>
              <a:t> </a:t>
            </a:r>
            <a:r>
              <a:rPr dirty="0" spc="-20"/>
              <a:t>always</a:t>
            </a:r>
            <a:r>
              <a:rPr dirty="0" spc="5"/>
              <a:t> </a:t>
            </a:r>
            <a:r>
              <a:rPr dirty="0"/>
              <a:t>agree</a:t>
            </a:r>
            <a:r>
              <a:rPr dirty="0" spc="15"/>
              <a:t> </a:t>
            </a:r>
            <a:r>
              <a:rPr dirty="0"/>
              <a:t>on?</a:t>
            </a:r>
            <a:r>
              <a:rPr dirty="0" spc="229"/>
              <a:t> </a:t>
            </a:r>
            <a:r>
              <a:rPr dirty="0"/>
              <a:t>(Choose</a:t>
            </a:r>
            <a:r>
              <a:rPr dirty="0" spc="15"/>
              <a:t> </a:t>
            </a:r>
            <a:r>
              <a:rPr dirty="0"/>
              <a:t>all</a:t>
            </a:r>
            <a:r>
              <a:rPr dirty="0" spc="10"/>
              <a:t> </a:t>
            </a:r>
            <a:r>
              <a:rPr dirty="0" spc="110"/>
              <a:t>that</a:t>
            </a:r>
            <a:r>
              <a:rPr dirty="0" spc="1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8939" y="2801205"/>
            <a:ext cx="8265795" cy="394779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3700" indent="-37147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sz="2450">
                <a:latin typeface="Times New Roman"/>
                <a:cs typeface="Times New Roman"/>
              </a:rPr>
              <a:t>-position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object.</a:t>
            </a:r>
            <a:endParaRPr sz="2450">
              <a:latin typeface="Times New Roman"/>
              <a:cs typeface="Times New Roman"/>
            </a:endParaRPr>
          </a:p>
          <a:p>
            <a:pPr marL="393700" indent="-35941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20" b="0" i="1">
                <a:latin typeface="Bookman Old Style"/>
                <a:cs typeface="Bookman Old Style"/>
              </a:rPr>
              <a:t>y</a:t>
            </a:r>
            <a:r>
              <a:rPr dirty="0" sz="2450" spc="-120">
                <a:latin typeface="Times New Roman"/>
                <a:cs typeface="Times New Roman"/>
              </a:rPr>
              <a:t>-</a:t>
            </a:r>
            <a:r>
              <a:rPr dirty="0" sz="2450">
                <a:latin typeface="Times New Roman"/>
                <a:cs typeface="Times New Roman"/>
              </a:rPr>
              <a:t>position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object.</a:t>
            </a:r>
            <a:endParaRPr sz="2450">
              <a:latin typeface="Times New Roman"/>
              <a:cs typeface="Times New Roman"/>
            </a:endParaRPr>
          </a:p>
          <a:p>
            <a:pPr marL="393700" marR="5080" indent="-36322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passes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birth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death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ob- </a:t>
            </a:r>
            <a:r>
              <a:rPr dirty="0" sz="2450" spc="-10">
                <a:latin typeface="Times New Roman"/>
                <a:cs typeface="Times New Roman"/>
              </a:rPr>
              <a:t>ject.</a:t>
            </a:r>
            <a:endParaRPr sz="2450">
              <a:latin typeface="Times New Roman"/>
              <a:cs typeface="Times New Roman"/>
            </a:endParaRPr>
          </a:p>
          <a:p>
            <a:pPr marL="393700" indent="-37592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horizontal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sz="2450">
                <a:latin typeface="Times New Roman"/>
                <a:cs typeface="Times New Roman"/>
              </a:rPr>
              <a:t>-direction)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object.</a:t>
            </a:r>
            <a:endParaRPr sz="2450">
              <a:latin typeface="Times New Roman"/>
              <a:cs typeface="Times New Roman"/>
            </a:endParaRPr>
          </a:p>
          <a:p>
            <a:pPr marL="393700" indent="-3511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vertical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70">
                <a:latin typeface="Times New Roman"/>
                <a:cs typeface="Times New Roman"/>
              </a:rPr>
              <a:t>(</a:t>
            </a:r>
            <a:r>
              <a:rPr dirty="0" sz="2450" spc="-70" b="0" i="1">
                <a:latin typeface="Bookman Old Style"/>
                <a:cs typeface="Bookman Old Style"/>
              </a:rPr>
              <a:t>y</a:t>
            </a:r>
            <a:r>
              <a:rPr dirty="0" sz="2450" spc="-70">
                <a:latin typeface="Times New Roman"/>
                <a:cs typeface="Times New Roman"/>
              </a:rPr>
              <a:t>-</a:t>
            </a:r>
            <a:r>
              <a:rPr dirty="0" sz="2450">
                <a:latin typeface="Times New Roman"/>
                <a:cs typeface="Times New Roman"/>
              </a:rPr>
              <a:t>direction)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object.</a:t>
            </a:r>
            <a:endParaRPr sz="2450">
              <a:latin typeface="Times New Roman"/>
              <a:cs typeface="Times New Roman"/>
            </a:endParaRPr>
          </a:p>
          <a:p>
            <a:pPr marL="393700" indent="-34290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speed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object.</a:t>
            </a:r>
            <a:endParaRPr sz="2450">
              <a:latin typeface="Times New Roman"/>
              <a:cs typeface="Times New Roman"/>
            </a:endParaRPr>
          </a:p>
          <a:p>
            <a:pPr marL="393700" indent="-38163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color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object.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297554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1.5.</a:t>
            </a:r>
            <a:r>
              <a:rPr dirty="0" sz="1200" spc="25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VELOCITY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TRANSFORMATIONS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DOPPLER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EFFECT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Two</a:t>
            </a:r>
            <a:r>
              <a:rPr dirty="0" spc="405"/>
              <a:t> </a:t>
            </a:r>
            <a:r>
              <a:rPr dirty="0"/>
              <a:t>observers</a:t>
            </a:r>
            <a:r>
              <a:rPr dirty="0" spc="405"/>
              <a:t> </a:t>
            </a:r>
            <a:r>
              <a:rPr dirty="0"/>
              <a:t>are</a:t>
            </a:r>
            <a:r>
              <a:rPr dirty="0" spc="405"/>
              <a:t> </a:t>
            </a:r>
            <a:r>
              <a:rPr dirty="0"/>
              <a:t>moving</a:t>
            </a:r>
            <a:r>
              <a:rPr dirty="0" spc="400"/>
              <a:t> </a:t>
            </a:r>
            <a:r>
              <a:rPr dirty="0"/>
              <a:t>with</a:t>
            </a:r>
            <a:r>
              <a:rPr dirty="0" spc="405"/>
              <a:t> </a:t>
            </a:r>
            <a:r>
              <a:rPr dirty="0"/>
              <a:t>respect</a:t>
            </a:r>
            <a:r>
              <a:rPr dirty="0" spc="405"/>
              <a:t> </a:t>
            </a:r>
            <a:r>
              <a:rPr dirty="0"/>
              <a:t>to</a:t>
            </a:r>
            <a:r>
              <a:rPr dirty="0" spc="405"/>
              <a:t> </a:t>
            </a:r>
            <a:r>
              <a:rPr dirty="0"/>
              <a:t>each</a:t>
            </a:r>
            <a:r>
              <a:rPr dirty="0" spc="405"/>
              <a:t> </a:t>
            </a:r>
            <a:r>
              <a:rPr dirty="0"/>
              <a:t>other</a:t>
            </a:r>
            <a:r>
              <a:rPr dirty="0" spc="405"/>
              <a:t> </a:t>
            </a:r>
            <a:r>
              <a:rPr dirty="0"/>
              <a:t>in</a:t>
            </a:r>
            <a:r>
              <a:rPr dirty="0" spc="400"/>
              <a:t> </a:t>
            </a:r>
            <a:r>
              <a:rPr dirty="0"/>
              <a:t>the</a:t>
            </a:r>
            <a:r>
              <a:rPr dirty="0" spc="405"/>
              <a:t> </a:t>
            </a:r>
            <a:r>
              <a:rPr dirty="0" spc="-345" b="0" i="1">
                <a:latin typeface="Bookman Old Style"/>
                <a:cs typeface="Bookman Old Style"/>
              </a:rPr>
              <a:t>y</a:t>
            </a:r>
            <a:r>
              <a:rPr dirty="0" spc="-345" b="0" i="1">
                <a:latin typeface="Bookman Old Style"/>
                <a:cs typeface="Bookman Old Style"/>
              </a:rPr>
              <a:t> </a:t>
            </a:r>
            <a:r>
              <a:rPr dirty="0"/>
              <a:t>direction</a:t>
            </a:r>
            <a:r>
              <a:rPr dirty="0" spc="135"/>
              <a:t> </a:t>
            </a:r>
            <a:r>
              <a:rPr dirty="0"/>
              <a:t>only.</a:t>
            </a:r>
            <a:r>
              <a:rPr dirty="0" spc="420"/>
              <a:t> </a:t>
            </a:r>
            <a:r>
              <a:rPr dirty="0"/>
              <a:t>Both</a:t>
            </a:r>
            <a:r>
              <a:rPr dirty="0" spc="140"/>
              <a:t> </a:t>
            </a:r>
            <a:r>
              <a:rPr dirty="0"/>
              <a:t>of</a:t>
            </a:r>
            <a:r>
              <a:rPr dirty="0" spc="135"/>
              <a:t> </a:t>
            </a:r>
            <a:r>
              <a:rPr dirty="0"/>
              <a:t>them</a:t>
            </a:r>
            <a:r>
              <a:rPr dirty="0" spc="140"/>
              <a:t> </a:t>
            </a:r>
            <a:r>
              <a:rPr dirty="0"/>
              <a:t>are</a:t>
            </a:r>
            <a:r>
              <a:rPr dirty="0" spc="130"/>
              <a:t> </a:t>
            </a:r>
            <a:r>
              <a:rPr dirty="0"/>
              <a:t>measuring</a:t>
            </a:r>
            <a:r>
              <a:rPr dirty="0" spc="130"/>
              <a:t> </a:t>
            </a:r>
            <a:r>
              <a:rPr dirty="0"/>
              <a:t>a</a:t>
            </a:r>
            <a:r>
              <a:rPr dirty="0" spc="140"/>
              <a:t> </a:t>
            </a:r>
            <a:r>
              <a:rPr dirty="0"/>
              <a:t>third</a:t>
            </a:r>
            <a:r>
              <a:rPr dirty="0" spc="135"/>
              <a:t> </a:t>
            </a:r>
            <a:r>
              <a:rPr dirty="0"/>
              <a:t>object</a:t>
            </a:r>
            <a:r>
              <a:rPr dirty="0" spc="140"/>
              <a:t> </a:t>
            </a:r>
            <a:r>
              <a:rPr dirty="0" spc="110"/>
              <a:t>that</a:t>
            </a:r>
            <a:r>
              <a:rPr dirty="0" spc="130"/>
              <a:t> </a:t>
            </a:r>
            <a:r>
              <a:rPr dirty="0" spc="-25"/>
              <a:t>is </a:t>
            </a:r>
            <a:r>
              <a:rPr dirty="0" spc="-20"/>
              <a:t>moving</a:t>
            </a:r>
            <a:r>
              <a:rPr dirty="0" spc="45"/>
              <a:t> </a:t>
            </a:r>
            <a:r>
              <a:rPr dirty="0"/>
              <a:t>independent</a:t>
            </a:r>
            <a:r>
              <a:rPr dirty="0" spc="40"/>
              <a:t> </a:t>
            </a:r>
            <a:r>
              <a:rPr dirty="0"/>
              <a:t>of</a:t>
            </a:r>
            <a:r>
              <a:rPr dirty="0" spc="45"/>
              <a:t> </a:t>
            </a:r>
            <a:r>
              <a:rPr dirty="0"/>
              <a:t>them.</a:t>
            </a:r>
            <a:r>
              <a:rPr dirty="0" spc="290"/>
              <a:t> </a:t>
            </a:r>
            <a:r>
              <a:rPr dirty="0"/>
              <a:t>Which</a:t>
            </a:r>
            <a:r>
              <a:rPr dirty="0" spc="45"/>
              <a:t> </a:t>
            </a:r>
            <a:r>
              <a:rPr dirty="0"/>
              <a:t>of</a:t>
            </a:r>
            <a:r>
              <a:rPr dirty="0" spc="40"/>
              <a:t> </a:t>
            </a:r>
            <a:r>
              <a:rPr dirty="0"/>
              <a:t>the</a:t>
            </a:r>
            <a:r>
              <a:rPr dirty="0" spc="40"/>
              <a:t> </a:t>
            </a:r>
            <a:r>
              <a:rPr dirty="0" spc="-65"/>
              <a:t>following</a:t>
            </a:r>
            <a:r>
              <a:rPr dirty="0" spc="40"/>
              <a:t> </a:t>
            </a:r>
            <a:r>
              <a:rPr dirty="0" spc="-25"/>
              <a:t>will</a:t>
            </a:r>
            <a:r>
              <a:rPr dirty="0" spc="45"/>
              <a:t> </a:t>
            </a:r>
            <a:r>
              <a:rPr dirty="0"/>
              <a:t>the</a:t>
            </a:r>
            <a:r>
              <a:rPr dirty="0" spc="40"/>
              <a:t> </a:t>
            </a:r>
            <a:r>
              <a:rPr dirty="0" spc="-25"/>
              <a:t>two </a:t>
            </a:r>
            <a:r>
              <a:rPr dirty="0" spc="-20"/>
              <a:t>observers</a:t>
            </a:r>
            <a:r>
              <a:rPr dirty="0" spc="15"/>
              <a:t> </a:t>
            </a:r>
            <a:r>
              <a:rPr dirty="0" spc="-20"/>
              <a:t>always</a:t>
            </a:r>
            <a:r>
              <a:rPr dirty="0" spc="5"/>
              <a:t> </a:t>
            </a:r>
            <a:r>
              <a:rPr dirty="0"/>
              <a:t>agree</a:t>
            </a:r>
            <a:r>
              <a:rPr dirty="0" spc="15"/>
              <a:t> </a:t>
            </a:r>
            <a:r>
              <a:rPr dirty="0"/>
              <a:t>on?</a:t>
            </a:r>
            <a:r>
              <a:rPr dirty="0" spc="229"/>
              <a:t> </a:t>
            </a:r>
            <a:r>
              <a:rPr dirty="0"/>
              <a:t>(Choose</a:t>
            </a:r>
            <a:r>
              <a:rPr dirty="0" spc="15"/>
              <a:t> </a:t>
            </a:r>
            <a:r>
              <a:rPr dirty="0"/>
              <a:t>all</a:t>
            </a:r>
            <a:r>
              <a:rPr dirty="0" spc="10"/>
              <a:t> </a:t>
            </a:r>
            <a:r>
              <a:rPr dirty="0" spc="110"/>
              <a:t>that</a:t>
            </a:r>
            <a:r>
              <a:rPr dirty="0" spc="1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45" y="2801205"/>
            <a:ext cx="8267065" cy="456819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970" indent="-37147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sz="2450">
                <a:latin typeface="Times New Roman"/>
                <a:cs typeface="Times New Roman"/>
              </a:rPr>
              <a:t>-position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object.</a:t>
            </a:r>
            <a:endParaRPr sz="2450">
              <a:latin typeface="Times New Roman"/>
              <a:cs typeface="Times New Roman"/>
            </a:endParaRPr>
          </a:p>
          <a:p>
            <a:pPr marL="394970" indent="-35941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20" b="0" i="1">
                <a:latin typeface="Bookman Old Style"/>
                <a:cs typeface="Bookman Old Style"/>
              </a:rPr>
              <a:t>y</a:t>
            </a:r>
            <a:r>
              <a:rPr dirty="0" sz="2450" spc="-120">
                <a:latin typeface="Times New Roman"/>
                <a:cs typeface="Times New Roman"/>
              </a:rPr>
              <a:t>-</a:t>
            </a:r>
            <a:r>
              <a:rPr dirty="0" sz="2450">
                <a:latin typeface="Times New Roman"/>
                <a:cs typeface="Times New Roman"/>
              </a:rPr>
              <a:t>position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object.</a:t>
            </a:r>
            <a:endParaRPr sz="2450">
              <a:latin typeface="Times New Roman"/>
              <a:cs typeface="Times New Roman"/>
            </a:endParaRPr>
          </a:p>
          <a:p>
            <a:pPr marL="394970" marR="5080" indent="-36322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passes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birth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death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ob- </a:t>
            </a:r>
            <a:r>
              <a:rPr dirty="0" sz="2450" spc="-10">
                <a:latin typeface="Times New Roman"/>
                <a:cs typeface="Times New Roman"/>
              </a:rPr>
              <a:t>ject.</a:t>
            </a:r>
            <a:endParaRPr sz="2450">
              <a:latin typeface="Times New Roman"/>
              <a:cs typeface="Times New Roman"/>
            </a:endParaRPr>
          </a:p>
          <a:p>
            <a:pPr marL="394970" indent="-37592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horizontal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sz="2450">
                <a:latin typeface="Times New Roman"/>
                <a:cs typeface="Times New Roman"/>
              </a:rPr>
              <a:t>-direction)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object.</a:t>
            </a:r>
            <a:endParaRPr sz="2450">
              <a:latin typeface="Times New Roman"/>
              <a:cs typeface="Times New Roman"/>
            </a:endParaRPr>
          </a:p>
          <a:p>
            <a:pPr marL="394970" indent="-3511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vertical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70">
                <a:latin typeface="Times New Roman"/>
                <a:cs typeface="Times New Roman"/>
              </a:rPr>
              <a:t>(</a:t>
            </a:r>
            <a:r>
              <a:rPr dirty="0" sz="2450" spc="-70" b="0" i="1">
                <a:latin typeface="Bookman Old Style"/>
                <a:cs typeface="Bookman Old Style"/>
              </a:rPr>
              <a:t>y</a:t>
            </a:r>
            <a:r>
              <a:rPr dirty="0" sz="2450" spc="-70">
                <a:latin typeface="Times New Roman"/>
                <a:cs typeface="Times New Roman"/>
              </a:rPr>
              <a:t>-</a:t>
            </a:r>
            <a:r>
              <a:rPr dirty="0" sz="2450">
                <a:latin typeface="Times New Roman"/>
                <a:cs typeface="Times New Roman"/>
              </a:rPr>
              <a:t>direction)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object.</a:t>
            </a:r>
            <a:endParaRPr sz="2450">
              <a:latin typeface="Times New Roman"/>
              <a:cs typeface="Times New Roman"/>
            </a:endParaRPr>
          </a:p>
          <a:p>
            <a:pPr marL="394970" indent="-34290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speed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object.</a:t>
            </a:r>
            <a:endParaRPr sz="2450">
              <a:latin typeface="Times New Roman"/>
              <a:cs typeface="Times New Roman"/>
            </a:endParaRPr>
          </a:p>
          <a:p>
            <a:pPr marL="394970" indent="-38227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color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object.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297554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1.5.</a:t>
            </a:r>
            <a:r>
              <a:rPr dirty="0" sz="1200" spc="25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VELOCITY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TRANSFORMATIONS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DOPPLER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EFFECT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00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An</a:t>
            </a:r>
            <a:r>
              <a:rPr dirty="0" spc="175"/>
              <a:t> </a:t>
            </a:r>
            <a:r>
              <a:rPr dirty="0"/>
              <a:t>object</a:t>
            </a:r>
            <a:r>
              <a:rPr dirty="0" spc="190"/>
              <a:t> </a:t>
            </a:r>
            <a:r>
              <a:rPr dirty="0" spc="-10"/>
              <a:t>moving</a:t>
            </a:r>
            <a:r>
              <a:rPr dirty="0" spc="185"/>
              <a:t> </a:t>
            </a:r>
            <a:r>
              <a:rPr dirty="0"/>
              <a:t>toward</a:t>
            </a:r>
            <a:r>
              <a:rPr dirty="0" spc="185"/>
              <a:t> </a:t>
            </a:r>
            <a:r>
              <a:rPr dirty="0"/>
              <a:t>you</a:t>
            </a:r>
            <a:r>
              <a:rPr dirty="0" spc="190"/>
              <a:t> </a:t>
            </a:r>
            <a:r>
              <a:rPr dirty="0"/>
              <a:t>is</a:t>
            </a:r>
            <a:r>
              <a:rPr dirty="0" spc="185"/>
              <a:t> </a:t>
            </a:r>
            <a:r>
              <a:rPr dirty="0"/>
              <a:t>emitting</a:t>
            </a:r>
            <a:r>
              <a:rPr dirty="0" spc="190"/>
              <a:t> </a:t>
            </a:r>
            <a:r>
              <a:rPr dirty="0"/>
              <a:t>light</a:t>
            </a:r>
            <a:r>
              <a:rPr dirty="0" spc="185"/>
              <a:t> </a:t>
            </a:r>
            <a:r>
              <a:rPr dirty="0"/>
              <a:t>of</a:t>
            </a:r>
            <a:r>
              <a:rPr dirty="0" spc="185"/>
              <a:t> </a:t>
            </a:r>
            <a:r>
              <a:rPr dirty="0" spc="-10"/>
              <a:t>wavelength</a:t>
            </a:r>
            <a:r>
              <a:rPr dirty="0" spc="185"/>
              <a:t> </a:t>
            </a:r>
            <a:r>
              <a:rPr dirty="0" spc="35" b="0" i="1">
                <a:latin typeface="Bookman Old Style"/>
                <a:cs typeface="Bookman Old Style"/>
              </a:rPr>
              <a:t>λ</a:t>
            </a:r>
            <a:r>
              <a:rPr dirty="0" spc="35"/>
              <a:t>. </a:t>
            </a:r>
            <a:r>
              <a:rPr dirty="0"/>
              <a:t>The</a:t>
            </a:r>
            <a:r>
              <a:rPr dirty="0" spc="-130"/>
              <a:t> </a:t>
            </a:r>
            <a:r>
              <a:rPr dirty="0" spc="-20"/>
              <a:t>wavelength</a:t>
            </a:r>
            <a:r>
              <a:rPr dirty="0" spc="-30"/>
              <a:t> </a:t>
            </a:r>
            <a:r>
              <a:rPr dirty="0"/>
              <a:t>you</a:t>
            </a:r>
            <a:r>
              <a:rPr dirty="0" spc="15"/>
              <a:t> </a:t>
            </a:r>
            <a:r>
              <a:rPr dirty="0" spc="-30"/>
              <a:t>will</a:t>
            </a:r>
            <a:r>
              <a:rPr dirty="0" spc="15"/>
              <a:t> </a:t>
            </a:r>
            <a:r>
              <a:rPr dirty="0"/>
              <a:t>see</a:t>
            </a:r>
            <a:r>
              <a:rPr dirty="0" spc="15"/>
              <a:t> </a:t>
            </a:r>
            <a:r>
              <a:rPr dirty="0" spc="-50"/>
              <a:t>is.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1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042037"/>
            <a:ext cx="2223135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3540" indent="-37147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4175" algn="l"/>
              </a:tabLst>
            </a:pPr>
            <a:r>
              <a:rPr dirty="0" sz="2450" spc="-10">
                <a:latin typeface="Times New Roman"/>
                <a:cs typeface="Times New Roman"/>
              </a:rPr>
              <a:t>less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75" b="0" i="1">
                <a:latin typeface="Bookman Old Style"/>
                <a:cs typeface="Bookman Old Style"/>
              </a:rPr>
              <a:t>λ</a:t>
            </a:r>
            <a:endParaRPr sz="2450">
              <a:latin typeface="Bookman Old Style"/>
              <a:cs typeface="Bookman Old Style"/>
            </a:endParaRPr>
          </a:p>
          <a:p>
            <a:pPr marL="383540" indent="-35941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exactly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75" b="0" i="1">
                <a:latin typeface="Bookman Old Style"/>
                <a:cs typeface="Bookman Old Style"/>
              </a:rPr>
              <a:t>λ</a:t>
            </a:r>
            <a:endParaRPr sz="2450">
              <a:latin typeface="Bookman Old Style"/>
              <a:cs typeface="Bookman Old Style"/>
            </a:endParaRPr>
          </a:p>
          <a:p>
            <a:pPr marL="383540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greater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75" b="0" i="1">
                <a:latin typeface="Bookman Old Style"/>
                <a:cs typeface="Bookman Old Style"/>
              </a:rPr>
              <a:t>λ</a:t>
            </a:r>
            <a:endParaRPr sz="2450">
              <a:latin typeface="Bookman Old Style"/>
              <a:cs typeface="Bookman Old Style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297554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1.5.</a:t>
            </a:r>
            <a:r>
              <a:rPr dirty="0" sz="1200" spc="25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VELOCITY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TRANSFORMATIONS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DOPPLER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EFFECT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00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An</a:t>
            </a:r>
            <a:r>
              <a:rPr dirty="0" spc="175"/>
              <a:t> </a:t>
            </a:r>
            <a:r>
              <a:rPr dirty="0"/>
              <a:t>object</a:t>
            </a:r>
            <a:r>
              <a:rPr dirty="0" spc="190"/>
              <a:t> </a:t>
            </a:r>
            <a:r>
              <a:rPr dirty="0" spc="-10"/>
              <a:t>moving</a:t>
            </a:r>
            <a:r>
              <a:rPr dirty="0" spc="185"/>
              <a:t> </a:t>
            </a:r>
            <a:r>
              <a:rPr dirty="0"/>
              <a:t>toward</a:t>
            </a:r>
            <a:r>
              <a:rPr dirty="0" spc="185"/>
              <a:t> </a:t>
            </a:r>
            <a:r>
              <a:rPr dirty="0"/>
              <a:t>you</a:t>
            </a:r>
            <a:r>
              <a:rPr dirty="0" spc="190"/>
              <a:t> </a:t>
            </a:r>
            <a:r>
              <a:rPr dirty="0"/>
              <a:t>is</a:t>
            </a:r>
            <a:r>
              <a:rPr dirty="0" spc="185"/>
              <a:t> </a:t>
            </a:r>
            <a:r>
              <a:rPr dirty="0"/>
              <a:t>emitting</a:t>
            </a:r>
            <a:r>
              <a:rPr dirty="0" spc="190"/>
              <a:t> </a:t>
            </a:r>
            <a:r>
              <a:rPr dirty="0"/>
              <a:t>light</a:t>
            </a:r>
            <a:r>
              <a:rPr dirty="0" spc="185"/>
              <a:t> </a:t>
            </a:r>
            <a:r>
              <a:rPr dirty="0"/>
              <a:t>of</a:t>
            </a:r>
            <a:r>
              <a:rPr dirty="0" spc="185"/>
              <a:t> </a:t>
            </a:r>
            <a:r>
              <a:rPr dirty="0" spc="-10"/>
              <a:t>wavelength</a:t>
            </a:r>
            <a:r>
              <a:rPr dirty="0" spc="185"/>
              <a:t> </a:t>
            </a:r>
            <a:r>
              <a:rPr dirty="0" spc="35" b="0" i="1">
                <a:latin typeface="Bookman Old Style"/>
                <a:cs typeface="Bookman Old Style"/>
              </a:rPr>
              <a:t>λ</a:t>
            </a:r>
            <a:r>
              <a:rPr dirty="0" spc="35"/>
              <a:t>. </a:t>
            </a:r>
            <a:r>
              <a:rPr dirty="0"/>
              <a:t>The</a:t>
            </a:r>
            <a:r>
              <a:rPr dirty="0" spc="-130"/>
              <a:t> </a:t>
            </a:r>
            <a:r>
              <a:rPr dirty="0" spc="-20"/>
              <a:t>wavelength</a:t>
            </a:r>
            <a:r>
              <a:rPr dirty="0" spc="-30"/>
              <a:t> </a:t>
            </a:r>
            <a:r>
              <a:rPr dirty="0"/>
              <a:t>you</a:t>
            </a:r>
            <a:r>
              <a:rPr dirty="0" spc="15"/>
              <a:t> </a:t>
            </a:r>
            <a:r>
              <a:rPr dirty="0" spc="-30"/>
              <a:t>will</a:t>
            </a:r>
            <a:r>
              <a:rPr dirty="0" spc="15"/>
              <a:t> </a:t>
            </a:r>
            <a:r>
              <a:rPr dirty="0"/>
              <a:t>see</a:t>
            </a:r>
            <a:r>
              <a:rPr dirty="0" spc="15"/>
              <a:t> </a:t>
            </a:r>
            <a:r>
              <a:rPr dirty="0" spc="-50"/>
              <a:t>is.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1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2234565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970" indent="-37147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5605" algn="l"/>
              </a:tabLst>
            </a:pPr>
            <a:r>
              <a:rPr dirty="0" sz="2450" spc="-10">
                <a:latin typeface="Times New Roman"/>
                <a:cs typeface="Times New Roman"/>
              </a:rPr>
              <a:t>less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75" b="0" i="1">
                <a:latin typeface="Bookman Old Style"/>
                <a:cs typeface="Bookman Old Style"/>
              </a:rPr>
              <a:t>λ</a:t>
            </a:r>
            <a:endParaRPr sz="2450">
              <a:latin typeface="Bookman Old Style"/>
              <a:cs typeface="Bookman Old Style"/>
            </a:endParaRPr>
          </a:p>
          <a:p>
            <a:pPr marL="394970" indent="-35941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exactly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75" b="0" i="1">
                <a:latin typeface="Bookman Old Style"/>
                <a:cs typeface="Bookman Old Style"/>
              </a:rPr>
              <a:t>λ</a:t>
            </a:r>
            <a:endParaRPr sz="2450">
              <a:latin typeface="Bookman Old Style"/>
              <a:cs typeface="Bookman Old Style"/>
            </a:endParaRPr>
          </a:p>
          <a:p>
            <a:pPr marL="394970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greater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75" b="0" i="1">
                <a:latin typeface="Bookman Old Style"/>
                <a:cs typeface="Bookman Old Style"/>
              </a:rPr>
              <a:t>λ</a:t>
            </a:r>
            <a:endParaRPr sz="2450">
              <a:latin typeface="Bookman Old Style"/>
              <a:cs typeface="Bookman Old Style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0679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1.1.</a:t>
            </a:r>
            <a:r>
              <a:rPr dirty="0" sz="1200" spc="19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GALILEAN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RELATIVITY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785177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An</a:t>
            </a:r>
            <a:r>
              <a:rPr dirty="0" spc="-40"/>
              <a:t> </a:t>
            </a:r>
            <a:r>
              <a:rPr dirty="0"/>
              <a:t>“inertial”</a:t>
            </a:r>
            <a:r>
              <a:rPr dirty="0" spc="70"/>
              <a:t> </a:t>
            </a:r>
            <a:r>
              <a:rPr dirty="0" spc="-30"/>
              <a:t>reference</a:t>
            </a:r>
            <a:r>
              <a:rPr dirty="0" spc="65"/>
              <a:t> </a:t>
            </a:r>
            <a:r>
              <a:rPr dirty="0"/>
              <a:t>frame</a:t>
            </a:r>
            <a:r>
              <a:rPr dirty="0" spc="65"/>
              <a:t> </a:t>
            </a:r>
            <a:r>
              <a:rPr dirty="0"/>
              <a:t>means</a:t>
            </a:r>
            <a:r>
              <a:rPr dirty="0" spc="70"/>
              <a:t> </a:t>
            </a:r>
            <a:r>
              <a:rPr dirty="0"/>
              <a:t>one</a:t>
            </a:r>
            <a:r>
              <a:rPr dirty="0" spc="60"/>
              <a:t> </a:t>
            </a:r>
            <a:r>
              <a:rPr dirty="0" spc="90"/>
              <a:t>that.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1679681"/>
            <a:ext cx="2800985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7985" indent="-372110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8620" algn="l"/>
              </a:tabLst>
            </a:pP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massless</a:t>
            </a:r>
            <a:endParaRPr sz="2450">
              <a:latin typeface="Times New Roman"/>
              <a:cs typeface="Times New Roman"/>
            </a:endParaRPr>
          </a:p>
          <a:p>
            <a:pPr marL="387985" indent="-36004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8620" algn="l"/>
              </a:tabLst>
            </a:pP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mass</a:t>
            </a:r>
            <a:endParaRPr sz="2450">
              <a:latin typeface="Times New Roman"/>
              <a:cs typeface="Times New Roman"/>
            </a:endParaRPr>
          </a:p>
          <a:p>
            <a:pPr marL="387985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8620" algn="l"/>
              </a:tabLst>
            </a:pP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momentum</a:t>
            </a:r>
            <a:endParaRPr sz="2450">
              <a:latin typeface="Times New Roman"/>
              <a:cs typeface="Times New Roman"/>
            </a:endParaRPr>
          </a:p>
          <a:p>
            <a:pPr marL="387985" indent="-37592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8620" algn="l"/>
              </a:tabLst>
            </a:pP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</a:t>
            </a:r>
            <a:endParaRPr sz="2450">
              <a:latin typeface="Times New Roman"/>
              <a:cs typeface="Times New Roman"/>
            </a:endParaRPr>
          </a:p>
          <a:p>
            <a:pPr marL="387985" indent="-35179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8620" algn="l"/>
              </a:tabLst>
            </a:pP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acceleration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5137" y="806759"/>
            <a:ext cx="8260080" cy="5562600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algn="just" marL="15875">
              <a:lnSpc>
                <a:spcPct val="100000"/>
              </a:lnSpc>
              <a:spcBef>
                <a:spcPts val="655"/>
              </a:spcBef>
              <a:tabLst>
                <a:tab pos="3300729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1.5.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VELOCITY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TRANSFORMATIONS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DOPPLER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EFFECT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50">
              <a:latin typeface="Times New Roman"/>
              <a:cs typeface="Times New Roman"/>
            </a:endParaRPr>
          </a:p>
          <a:p>
            <a:pPr algn="just" marL="15875" marR="5080">
              <a:lnSpc>
                <a:spcPct val="101699"/>
              </a:lnSpc>
            </a:pPr>
            <a:r>
              <a:rPr dirty="0" sz="2450">
                <a:latin typeface="Times New Roman"/>
                <a:cs typeface="Times New Roman"/>
              </a:rPr>
              <a:t>We</a:t>
            </a:r>
            <a:r>
              <a:rPr dirty="0" sz="2450" spc="3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often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say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c</a:t>
            </a:r>
            <a:r>
              <a:rPr dirty="0" sz="2450" spc="21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“the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speed</a:t>
            </a:r>
            <a:r>
              <a:rPr dirty="0" sz="2450" spc="3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light”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 spc="85">
                <a:latin typeface="Times New Roman"/>
                <a:cs typeface="Times New Roman"/>
              </a:rPr>
              <a:t>but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it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should</a:t>
            </a:r>
            <a:r>
              <a:rPr dirty="0" sz="2450" spc="33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more </a:t>
            </a:r>
            <a:r>
              <a:rPr dirty="0" sz="2450">
                <a:latin typeface="Times New Roman"/>
                <a:cs typeface="Times New Roman"/>
              </a:rPr>
              <a:t>properly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called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“the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speed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in</a:t>
            </a:r>
            <a:r>
              <a:rPr dirty="0" sz="2450" spc="5" b="0" i="1">
                <a:latin typeface="Bookman Old Style"/>
                <a:cs typeface="Bookman Old Style"/>
              </a:rPr>
              <a:t> </a:t>
            </a:r>
            <a:r>
              <a:rPr dirty="0" sz="2450" spc="-290" b="0" i="1">
                <a:latin typeface="Bookman Old Style"/>
                <a:cs typeface="Bookman Old Style"/>
              </a:rPr>
              <a:t>a</a:t>
            </a:r>
            <a:r>
              <a:rPr dirty="0" sz="2450" spc="105" b="0" i="1">
                <a:latin typeface="Bookman Old Style"/>
                <a:cs typeface="Bookman Old Style"/>
              </a:rPr>
              <a:t> </a:t>
            </a:r>
            <a:r>
              <a:rPr dirty="0" sz="2450" spc="-95" b="0" i="1">
                <a:latin typeface="Bookman Old Style"/>
                <a:cs typeface="Bookman Old Style"/>
              </a:rPr>
              <a:t>vacuum.</a:t>
            </a:r>
            <a:r>
              <a:rPr dirty="0" sz="2450" spc="-95">
                <a:latin typeface="Times New Roman"/>
                <a:cs typeface="Times New Roman"/>
              </a:rPr>
              <a:t>”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Inside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mat- </a:t>
            </a:r>
            <a:r>
              <a:rPr dirty="0" sz="2450">
                <a:latin typeface="Times New Roman"/>
                <a:cs typeface="Times New Roman"/>
              </a:rPr>
              <a:t>ter,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moves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slower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c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3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example,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moves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through </a:t>
            </a:r>
            <a:r>
              <a:rPr dirty="0" sz="2450">
                <a:latin typeface="Times New Roman"/>
                <a:cs typeface="Times New Roman"/>
              </a:rPr>
              <a:t>water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at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65">
                <a:latin typeface="Times New Roman"/>
                <a:cs typeface="Times New Roman"/>
              </a:rPr>
              <a:t>0</a:t>
            </a:r>
            <a:r>
              <a:rPr dirty="0" sz="2450" spc="-65" b="0" i="1">
                <a:latin typeface="Bookman Old Style"/>
                <a:cs typeface="Bookman Old Style"/>
              </a:rPr>
              <a:t>.</a:t>
            </a:r>
            <a:r>
              <a:rPr dirty="0" sz="2450" spc="-65">
                <a:latin typeface="Times New Roman"/>
                <a:cs typeface="Times New Roman"/>
              </a:rPr>
              <a:t>77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c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Now,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suppose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beam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of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traveling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through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Atlantic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ocean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from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England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America.</a:t>
            </a:r>
            <a:r>
              <a:rPr dirty="0" sz="2450" spc="3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observer,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flying </a:t>
            </a:r>
            <a:r>
              <a:rPr dirty="0" sz="2450">
                <a:latin typeface="Times New Roman"/>
                <a:cs typeface="Times New Roman"/>
              </a:rPr>
              <a:t>over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ocean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rocket,</a:t>
            </a:r>
            <a:r>
              <a:rPr dirty="0" sz="2450" spc="3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will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measure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speed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light </a:t>
            </a:r>
            <a:r>
              <a:rPr dirty="0" sz="2450">
                <a:latin typeface="Times New Roman"/>
                <a:cs typeface="Times New Roman"/>
              </a:rPr>
              <a:t>beam.</a:t>
            </a:r>
            <a:r>
              <a:rPr dirty="0" sz="2450" spc="-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(Choose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one.)</a:t>
            </a:r>
            <a:endParaRPr sz="2450">
              <a:latin typeface="Times New Roman"/>
              <a:cs typeface="Times New Roman"/>
            </a:endParaRPr>
          </a:p>
          <a:p>
            <a:pPr marL="387985" indent="-372110">
              <a:lnSpc>
                <a:spcPct val="100000"/>
              </a:lnSpc>
              <a:spcBef>
                <a:spcPts val="1645"/>
              </a:spcBef>
              <a:buAutoNum type="alphaUcPeriod"/>
              <a:tabLst>
                <a:tab pos="388620" algn="l"/>
              </a:tabLst>
            </a:pPr>
            <a:r>
              <a:rPr dirty="0" sz="2450">
                <a:latin typeface="Times New Roman"/>
                <a:cs typeface="Times New Roman"/>
              </a:rPr>
              <a:t>faster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0</a:t>
            </a:r>
            <a:r>
              <a:rPr dirty="0" sz="2450" spc="-35" b="0" i="1">
                <a:latin typeface="Bookman Old Style"/>
                <a:cs typeface="Bookman Old Style"/>
              </a:rPr>
              <a:t>.</a:t>
            </a:r>
            <a:r>
              <a:rPr dirty="0" sz="2450" spc="-35">
                <a:latin typeface="Times New Roman"/>
                <a:cs typeface="Times New Roman"/>
              </a:rPr>
              <a:t>77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c.</a:t>
            </a:r>
            <a:endParaRPr sz="2450">
              <a:latin typeface="Times New Roman"/>
              <a:cs typeface="Times New Roman"/>
            </a:endParaRPr>
          </a:p>
          <a:p>
            <a:pPr marL="387985" indent="-36004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8620" algn="l"/>
              </a:tabLst>
            </a:pPr>
            <a:r>
              <a:rPr dirty="0" sz="2450" spc="-50">
                <a:latin typeface="Times New Roman"/>
                <a:cs typeface="Times New Roman"/>
              </a:rPr>
              <a:t>slower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0</a:t>
            </a:r>
            <a:r>
              <a:rPr dirty="0" sz="2450" spc="-35" b="0" i="1">
                <a:latin typeface="Bookman Old Style"/>
                <a:cs typeface="Bookman Old Style"/>
              </a:rPr>
              <a:t>.</a:t>
            </a:r>
            <a:r>
              <a:rPr dirty="0" sz="2450" spc="-35">
                <a:latin typeface="Times New Roman"/>
                <a:cs typeface="Times New Roman"/>
              </a:rPr>
              <a:t>77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c.</a:t>
            </a:r>
            <a:endParaRPr sz="2450">
              <a:latin typeface="Times New Roman"/>
              <a:cs typeface="Times New Roman"/>
            </a:endParaRPr>
          </a:p>
          <a:p>
            <a:pPr marL="387985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8620" algn="l"/>
              </a:tabLst>
            </a:pPr>
            <a:r>
              <a:rPr dirty="0" sz="2450">
                <a:latin typeface="Times New Roman"/>
                <a:cs typeface="Times New Roman"/>
              </a:rPr>
              <a:t>exactly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0</a:t>
            </a:r>
            <a:r>
              <a:rPr dirty="0" sz="2450" spc="-35" b="0" i="1">
                <a:latin typeface="Bookman Old Style"/>
                <a:cs typeface="Bookman Old Style"/>
              </a:rPr>
              <a:t>.</a:t>
            </a:r>
            <a:r>
              <a:rPr dirty="0" sz="2450" spc="-35">
                <a:latin typeface="Times New Roman"/>
                <a:cs typeface="Times New Roman"/>
              </a:rPr>
              <a:t>77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c.</a:t>
            </a:r>
            <a:endParaRPr sz="2450">
              <a:latin typeface="Times New Roman"/>
              <a:cs typeface="Times New Roman"/>
            </a:endParaRPr>
          </a:p>
          <a:p>
            <a:pPr marL="387985" marR="5080" indent="-37592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8620" algn="l"/>
              </a:tabLst>
            </a:pPr>
            <a:r>
              <a:rPr dirty="0" sz="2450" spc="90">
                <a:latin typeface="Times New Roman"/>
                <a:cs typeface="Times New Roman"/>
              </a:rPr>
              <a:t>It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depends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whether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rocket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going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direction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beam,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opposite.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7758" y="806759"/>
            <a:ext cx="8267065" cy="6182995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algn="just" marL="23495">
              <a:lnSpc>
                <a:spcPct val="100000"/>
              </a:lnSpc>
              <a:spcBef>
                <a:spcPts val="655"/>
              </a:spcBef>
              <a:tabLst>
                <a:tab pos="330835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1.5.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VELOCITY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TRANSFORMATIONS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DOPPLER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EFFECT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50">
              <a:latin typeface="Times New Roman"/>
              <a:cs typeface="Times New Roman"/>
            </a:endParaRPr>
          </a:p>
          <a:p>
            <a:pPr algn="just" marL="23495" marR="5080">
              <a:lnSpc>
                <a:spcPct val="101699"/>
              </a:lnSpc>
            </a:pPr>
            <a:r>
              <a:rPr dirty="0" sz="2450">
                <a:latin typeface="Times New Roman"/>
                <a:cs typeface="Times New Roman"/>
              </a:rPr>
              <a:t>We</a:t>
            </a:r>
            <a:r>
              <a:rPr dirty="0" sz="2450" spc="3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often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say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c</a:t>
            </a:r>
            <a:r>
              <a:rPr dirty="0" sz="2450" spc="21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“the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speed</a:t>
            </a:r>
            <a:r>
              <a:rPr dirty="0" sz="2450" spc="3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light”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 spc="85">
                <a:latin typeface="Times New Roman"/>
                <a:cs typeface="Times New Roman"/>
              </a:rPr>
              <a:t>but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it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should</a:t>
            </a:r>
            <a:r>
              <a:rPr dirty="0" sz="2450" spc="33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more </a:t>
            </a:r>
            <a:r>
              <a:rPr dirty="0" sz="2450">
                <a:latin typeface="Times New Roman"/>
                <a:cs typeface="Times New Roman"/>
              </a:rPr>
              <a:t>properly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called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“the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speed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in</a:t>
            </a:r>
            <a:r>
              <a:rPr dirty="0" sz="2450" spc="5" b="0" i="1">
                <a:latin typeface="Bookman Old Style"/>
                <a:cs typeface="Bookman Old Style"/>
              </a:rPr>
              <a:t> </a:t>
            </a:r>
            <a:r>
              <a:rPr dirty="0" sz="2450" spc="-290" b="0" i="1">
                <a:latin typeface="Bookman Old Style"/>
                <a:cs typeface="Bookman Old Style"/>
              </a:rPr>
              <a:t>a</a:t>
            </a:r>
            <a:r>
              <a:rPr dirty="0" sz="2450" spc="105" b="0" i="1">
                <a:latin typeface="Bookman Old Style"/>
                <a:cs typeface="Bookman Old Style"/>
              </a:rPr>
              <a:t> </a:t>
            </a:r>
            <a:r>
              <a:rPr dirty="0" sz="2450" spc="-95" b="0" i="1">
                <a:latin typeface="Bookman Old Style"/>
                <a:cs typeface="Bookman Old Style"/>
              </a:rPr>
              <a:t>vacuum.</a:t>
            </a:r>
            <a:r>
              <a:rPr dirty="0" sz="2450" spc="-95">
                <a:latin typeface="Times New Roman"/>
                <a:cs typeface="Times New Roman"/>
              </a:rPr>
              <a:t>”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Inside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mat- </a:t>
            </a:r>
            <a:r>
              <a:rPr dirty="0" sz="2450">
                <a:latin typeface="Times New Roman"/>
                <a:cs typeface="Times New Roman"/>
              </a:rPr>
              <a:t>ter,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moves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slower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c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3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example,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moves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through </a:t>
            </a:r>
            <a:r>
              <a:rPr dirty="0" sz="2450">
                <a:latin typeface="Times New Roman"/>
                <a:cs typeface="Times New Roman"/>
              </a:rPr>
              <a:t>water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at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65">
                <a:latin typeface="Times New Roman"/>
                <a:cs typeface="Times New Roman"/>
              </a:rPr>
              <a:t>0</a:t>
            </a:r>
            <a:r>
              <a:rPr dirty="0" sz="2450" spc="-65" b="0" i="1">
                <a:latin typeface="Bookman Old Style"/>
                <a:cs typeface="Bookman Old Style"/>
              </a:rPr>
              <a:t>.</a:t>
            </a:r>
            <a:r>
              <a:rPr dirty="0" sz="2450" spc="-65">
                <a:latin typeface="Times New Roman"/>
                <a:cs typeface="Times New Roman"/>
              </a:rPr>
              <a:t>77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c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Now,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suppose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beam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of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traveling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through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Atlantic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ocean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from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England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America.</a:t>
            </a:r>
            <a:r>
              <a:rPr dirty="0" sz="2450" spc="3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observer,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flying </a:t>
            </a:r>
            <a:r>
              <a:rPr dirty="0" sz="2450">
                <a:latin typeface="Times New Roman"/>
                <a:cs typeface="Times New Roman"/>
              </a:rPr>
              <a:t>over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ocean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rocket,</a:t>
            </a:r>
            <a:r>
              <a:rPr dirty="0" sz="2450" spc="3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will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measure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speed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 spc="110">
                <a:latin typeface="Times New Roman"/>
                <a:cs typeface="Times New Roman"/>
              </a:rPr>
              <a:t>that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light </a:t>
            </a:r>
            <a:r>
              <a:rPr dirty="0" sz="2450">
                <a:latin typeface="Times New Roman"/>
                <a:cs typeface="Times New Roman"/>
              </a:rPr>
              <a:t>beam.</a:t>
            </a:r>
            <a:r>
              <a:rPr dirty="0" sz="2450" spc="-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(Choose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one.)</a:t>
            </a:r>
            <a:endParaRPr sz="2450">
              <a:latin typeface="Times New Roman"/>
              <a:cs typeface="Times New Roman"/>
            </a:endParaRPr>
          </a:p>
          <a:p>
            <a:pPr marL="394970" indent="-371475">
              <a:lnSpc>
                <a:spcPct val="100000"/>
              </a:lnSpc>
              <a:spcBef>
                <a:spcPts val="16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faster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0</a:t>
            </a:r>
            <a:r>
              <a:rPr dirty="0" sz="2450" spc="-35" b="0" i="1">
                <a:latin typeface="Bookman Old Style"/>
                <a:cs typeface="Bookman Old Style"/>
              </a:rPr>
              <a:t>.</a:t>
            </a:r>
            <a:r>
              <a:rPr dirty="0" sz="2450" spc="-35">
                <a:latin typeface="Times New Roman"/>
                <a:cs typeface="Times New Roman"/>
              </a:rPr>
              <a:t>77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c.</a:t>
            </a:r>
            <a:endParaRPr sz="2450">
              <a:latin typeface="Times New Roman"/>
              <a:cs typeface="Times New Roman"/>
            </a:endParaRPr>
          </a:p>
          <a:p>
            <a:pPr marL="394970" indent="-35941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 spc="-50">
                <a:latin typeface="Times New Roman"/>
                <a:cs typeface="Times New Roman"/>
              </a:rPr>
              <a:t>slower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0</a:t>
            </a:r>
            <a:r>
              <a:rPr dirty="0" sz="2450" spc="-35" b="0" i="1">
                <a:latin typeface="Bookman Old Style"/>
                <a:cs typeface="Bookman Old Style"/>
              </a:rPr>
              <a:t>.</a:t>
            </a:r>
            <a:r>
              <a:rPr dirty="0" sz="2450" spc="-35">
                <a:latin typeface="Times New Roman"/>
                <a:cs typeface="Times New Roman"/>
              </a:rPr>
              <a:t>77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c.</a:t>
            </a:r>
            <a:endParaRPr sz="2450">
              <a:latin typeface="Times New Roman"/>
              <a:cs typeface="Times New Roman"/>
            </a:endParaRPr>
          </a:p>
          <a:p>
            <a:pPr marL="394970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exactly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0</a:t>
            </a:r>
            <a:r>
              <a:rPr dirty="0" sz="2450" spc="-35" b="0" i="1">
                <a:latin typeface="Bookman Old Style"/>
                <a:cs typeface="Bookman Old Style"/>
              </a:rPr>
              <a:t>.</a:t>
            </a:r>
            <a:r>
              <a:rPr dirty="0" sz="2450" spc="-35">
                <a:latin typeface="Times New Roman"/>
                <a:cs typeface="Times New Roman"/>
              </a:rPr>
              <a:t>77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c.</a:t>
            </a:r>
            <a:endParaRPr sz="2450">
              <a:latin typeface="Times New Roman"/>
              <a:cs typeface="Times New Roman"/>
            </a:endParaRPr>
          </a:p>
          <a:p>
            <a:pPr marL="394970" marR="5080" indent="-37592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5605" algn="l"/>
              </a:tabLst>
            </a:pPr>
            <a:r>
              <a:rPr dirty="0" sz="2450" spc="90">
                <a:latin typeface="Times New Roman"/>
                <a:cs typeface="Times New Roman"/>
              </a:rPr>
              <a:t>It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depends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whether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rocket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going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direction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beam,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opposite.</a:t>
            </a:r>
            <a:endParaRPr sz="24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939"/>
              </a:spcBef>
            </a:pPr>
            <a:r>
              <a:rPr dirty="0" sz="2450" spc="55" b="1">
                <a:latin typeface="Book Antiqua"/>
                <a:cs typeface="Book Antiqua"/>
              </a:rPr>
              <a:t>Solution:</a:t>
            </a:r>
            <a:r>
              <a:rPr dirty="0" sz="2450" spc="305" b="1">
                <a:latin typeface="Book Antiqua"/>
                <a:cs typeface="Book Antiqua"/>
              </a:rPr>
              <a:t>  </a:t>
            </a:r>
            <a:r>
              <a:rPr dirty="0" sz="2450" spc="-50">
                <a:latin typeface="Times New Roman"/>
                <a:cs typeface="Times New Roman"/>
              </a:rPr>
              <a:t>D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297554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1.5.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VELOCITY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TRANSFORMATIONS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DOPPLER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EFFECT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You</a:t>
            </a:r>
            <a:r>
              <a:rPr dirty="0" spc="330"/>
              <a:t> </a:t>
            </a:r>
            <a:r>
              <a:rPr dirty="0"/>
              <a:t>are</a:t>
            </a:r>
            <a:r>
              <a:rPr dirty="0" spc="340"/>
              <a:t> </a:t>
            </a:r>
            <a:r>
              <a:rPr dirty="0"/>
              <a:t>standing</a:t>
            </a:r>
            <a:r>
              <a:rPr dirty="0" spc="335"/>
              <a:t> </a:t>
            </a:r>
            <a:r>
              <a:rPr dirty="0" spc="114"/>
              <a:t>at</a:t>
            </a:r>
            <a:r>
              <a:rPr dirty="0" spc="335"/>
              <a:t> </a:t>
            </a:r>
            <a:r>
              <a:rPr dirty="0"/>
              <a:t>rest</a:t>
            </a:r>
            <a:r>
              <a:rPr dirty="0" spc="340"/>
              <a:t> </a:t>
            </a:r>
            <a:r>
              <a:rPr dirty="0"/>
              <a:t>on</a:t>
            </a:r>
            <a:r>
              <a:rPr dirty="0" spc="340"/>
              <a:t> </a:t>
            </a:r>
            <a:r>
              <a:rPr dirty="0"/>
              <a:t>the</a:t>
            </a:r>
            <a:r>
              <a:rPr dirty="0" spc="335"/>
              <a:t> </a:t>
            </a:r>
            <a:r>
              <a:rPr dirty="0"/>
              <a:t>ground.</a:t>
            </a:r>
            <a:r>
              <a:rPr dirty="0" spc="215"/>
              <a:t>  </a:t>
            </a:r>
            <a:r>
              <a:rPr dirty="0"/>
              <a:t>Object</a:t>
            </a:r>
            <a:r>
              <a:rPr dirty="0" spc="330"/>
              <a:t> </a:t>
            </a:r>
            <a:r>
              <a:rPr dirty="0"/>
              <a:t>A</a:t>
            </a:r>
            <a:r>
              <a:rPr dirty="0" spc="340"/>
              <a:t> </a:t>
            </a:r>
            <a:r>
              <a:rPr dirty="0"/>
              <a:t>is</a:t>
            </a:r>
            <a:r>
              <a:rPr dirty="0" spc="340"/>
              <a:t> </a:t>
            </a:r>
            <a:r>
              <a:rPr dirty="0"/>
              <a:t>shining</a:t>
            </a:r>
            <a:r>
              <a:rPr dirty="0" spc="340"/>
              <a:t> </a:t>
            </a:r>
            <a:r>
              <a:rPr dirty="0" spc="-50"/>
              <a:t>a </a:t>
            </a:r>
            <a:r>
              <a:rPr dirty="0"/>
              <a:t>light</a:t>
            </a:r>
            <a:r>
              <a:rPr dirty="0" spc="40"/>
              <a:t> </a:t>
            </a:r>
            <a:r>
              <a:rPr dirty="0" spc="-10"/>
              <a:t>while</a:t>
            </a:r>
            <a:r>
              <a:rPr dirty="0" spc="40"/>
              <a:t> </a:t>
            </a:r>
            <a:r>
              <a:rPr dirty="0" spc="-10"/>
              <a:t>moving</a:t>
            </a:r>
            <a:r>
              <a:rPr dirty="0" spc="40"/>
              <a:t> </a:t>
            </a:r>
            <a:r>
              <a:rPr dirty="0"/>
              <a:t>towards</a:t>
            </a:r>
            <a:r>
              <a:rPr dirty="0" spc="40"/>
              <a:t> </a:t>
            </a:r>
            <a:r>
              <a:rPr dirty="0"/>
              <a:t>you</a:t>
            </a:r>
            <a:r>
              <a:rPr dirty="0" spc="35"/>
              <a:t> </a:t>
            </a:r>
            <a:r>
              <a:rPr dirty="0" spc="114"/>
              <a:t>at</a:t>
            </a:r>
            <a:r>
              <a:rPr dirty="0" spc="40"/>
              <a:t> </a:t>
            </a:r>
            <a:r>
              <a:rPr dirty="0"/>
              <a:t>half</a:t>
            </a:r>
            <a:r>
              <a:rPr dirty="0" spc="40"/>
              <a:t> </a:t>
            </a:r>
            <a:r>
              <a:rPr dirty="0"/>
              <a:t>the</a:t>
            </a:r>
            <a:r>
              <a:rPr dirty="0" spc="40"/>
              <a:t> </a:t>
            </a:r>
            <a:r>
              <a:rPr dirty="0"/>
              <a:t>speed</a:t>
            </a:r>
            <a:r>
              <a:rPr dirty="0" spc="40"/>
              <a:t> </a:t>
            </a:r>
            <a:r>
              <a:rPr dirty="0"/>
              <a:t>of</a:t>
            </a:r>
            <a:r>
              <a:rPr dirty="0" spc="45"/>
              <a:t> </a:t>
            </a:r>
            <a:r>
              <a:rPr dirty="0"/>
              <a:t>light.</a:t>
            </a:r>
            <a:r>
              <a:rPr dirty="0" spc="280"/>
              <a:t> </a:t>
            </a:r>
            <a:r>
              <a:rPr dirty="0" spc="-10"/>
              <a:t>Object </a:t>
            </a:r>
            <a:r>
              <a:rPr dirty="0"/>
              <a:t>B</a:t>
            </a:r>
            <a:r>
              <a:rPr dirty="0" spc="-65"/>
              <a:t> </a:t>
            </a:r>
            <a:r>
              <a:rPr dirty="0"/>
              <a:t>is</a:t>
            </a:r>
            <a:r>
              <a:rPr dirty="0" spc="-65"/>
              <a:t> </a:t>
            </a:r>
            <a:r>
              <a:rPr dirty="0" spc="-25"/>
              <a:t>playing</a:t>
            </a:r>
            <a:r>
              <a:rPr dirty="0" spc="-65"/>
              <a:t> </a:t>
            </a:r>
            <a:r>
              <a:rPr dirty="0"/>
              <a:t>a</a:t>
            </a:r>
            <a:r>
              <a:rPr dirty="0" spc="-60"/>
              <a:t> </a:t>
            </a:r>
            <a:r>
              <a:rPr dirty="0"/>
              <a:t>sound</a:t>
            </a:r>
            <a:r>
              <a:rPr dirty="0" spc="-65"/>
              <a:t> </a:t>
            </a:r>
            <a:r>
              <a:rPr dirty="0" spc="-55"/>
              <a:t>while</a:t>
            </a:r>
            <a:r>
              <a:rPr dirty="0" spc="-65"/>
              <a:t> </a:t>
            </a:r>
            <a:r>
              <a:rPr dirty="0" spc="-50"/>
              <a:t>moving</a:t>
            </a:r>
            <a:r>
              <a:rPr dirty="0" spc="-65"/>
              <a:t> </a:t>
            </a:r>
            <a:r>
              <a:rPr dirty="0"/>
              <a:t>towards</a:t>
            </a:r>
            <a:r>
              <a:rPr dirty="0" spc="-60"/>
              <a:t> </a:t>
            </a:r>
            <a:r>
              <a:rPr dirty="0" spc="-30"/>
              <a:t>you</a:t>
            </a:r>
            <a:r>
              <a:rPr dirty="0" spc="-65"/>
              <a:t> </a:t>
            </a:r>
            <a:r>
              <a:rPr dirty="0" spc="114"/>
              <a:t>at</a:t>
            </a:r>
            <a:r>
              <a:rPr dirty="0" spc="-65"/>
              <a:t> </a:t>
            </a:r>
            <a:r>
              <a:rPr dirty="0"/>
              <a:t>half</a:t>
            </a:r>
            <a:r>
              <a:rPr dirty="0" spc="-65"/>
              <a:t> </a:t>
            </a:r>
            <a:r>
              <a:rPr dirty="0"/>
              <a:t>the</a:t>
            </a:r>
            <a:r>
              <a:rPr dirty="0" spc="-60"/>
              <a:t> </a:t>
            </a:r>
            <a:r>
              <a:rPr dirty="0"/>
              <a:t>speed</a:t>
            </a:r>
            <a:r>
              <a:rPr dirty="0" spc="-65"/>
              <a:t> </a:t>
            </a:r>
            <a:r>
              <a:rPr dirty="0" spc="-25"/>
              <a:t>of </a:t>
            </a:r>
            <a:r>
              <a:rPr dirty="0"/>
              <a:t>sound.</a:t>
            </a:r>
            <a:r>
              <a:rPr dirty="0" spc="400"/>
              <a:t> </a:t>
            </a:r>
            <a:r>
              <a:rPr dirty="0"/>
              <a:t>Which</a:t>
            </a:r>
            <a:r>
              <a:rPr dirty="0" spc="90"/>
              <a:t> </a:t>
            </a:r>
            <a:r>
              <a:rPr dirty="0"/>
              <a:t>one</a:t>
            </a:r>
            <a:r>
              <a:rPr dirty="0" spc="90"/>
              <a:t> </a:t>
            </a:r>
            <a:r>
              <a:rPr dirty="0" spc="-10"/>
              <a:t>experiences</a:t>
            </a:r>
            <a:r>
              <a:rPr dirty="0" spc="90"/>
              <a:t> </a:t>
            </a:r>
            <a:r>
              <a:rPr dirty="0"/>
              <a:t>a</a:t>
            </a:r>
            <a:r>
              <a:rPr dirty="0" spc="85"/>
              <a:t> </a:t>
            </a:r>
            <a:r>
              <a:rPr dirty="0"/>
              <a:t>greater</a:t>
            </a:r>
            <a:r>
              <a:rPr dirty="0" spc="90"/>
              <a:t> </a:t>
            </a:r>
            <a:r>
              <a:rPr dirty="0"/>
              <a:t>Doppler</a:t>
            </a:r>
            <a:r>
              <a:rPr dirty="0" spc="90"/>
              <a:t> </a:t>
            </a:r>
            <a:r>
              <a:rPr dirty="0"/>
              <a:t>shift</a:t>
            </a:r>
            <a:r>
              <a:rPr dirty="0" spc="90"/>
              <a:t> </a:t>
            </a:r>
            <a:r>
              <a:rPr dirty="0" spc="-10"/>
              <a:t>(fractional </a:t>
            </a:r>
            <a:r>
              <a:rPr dirty="0"/>
              <a:t>shift</a:t>
            </a:r>
            <a:r>
              <a:rPr dirty="0" spc="95"/>
              <a:t> </a:t>
            </a:r>
            <a:r>
              <a:rPr dirty="0"/>
              <a:t>in</a:t>
            </a:r>
            <a:r>
              <a:rPr dirty="0" spc="95"/>
              <a:t> </a:t>
            </a:r>
            <a:r>
              <a:rPr dirty="0" spc="-10"/>
              <a:t>frequency)?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3180783"/>
            <a:ext cx="1767839" cy="103759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3540" indent="-37147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light</a:t>
            </a:r>
            <a:endParaRPr sz="2450">
              <a:latin typeface="Times New Roman"/>
              <a:cs typeface="Times New Roman"/>
            </a:endParaRPr>
          </a:p>
          <a:p>
            <a:pPr marL="383540" indent="-35941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sound?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297554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1.5.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VELOCITY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TRANSFORMATIONS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DOPPLER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EFFECT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You</a:t>
            </a:r>
            <a:r>
              <a:rPr dirty="0" spc="330"/>
              <a:t> </a:t>
            </a:r>
            <a:r>
              <a:rPr dirty="0"/>
              <a:t>are</a:t>
            </a:r>
            <a:r>
              <a:rPr dirty="0" spc="340"/>
              <a:t> </a:t>
            </a:r>
            <a:r>
              <a:rPr dirty="0"/>
              <a:t>standing</a:t>
            </a:r>
            <a:r>
              <a:rPr dirty="0" spc="335"/>
              <a:t> </a:t>
            </a:r>
            <a:r>
              <a:rPr dirty="0" spc="114"/>
              <a:t>at</a:t>
            </a:r>
            <a:r>
              <a:rPr dirty="0" spc="335"/>
              <a:t> </a:t>
            </a:r>
            <a:r>
              <a:rPr dirty="0"/>
              <a:t>rest</a:t>
            </a:r>
            <a:r>
              <a:rPr dirty="0" spc="340"/>
              <a:t> </a:t>
            </a:r>
            <a:r>
              <a:rPr dirty="0"/>
              <a:t>on</a:t>
            </a:r>
            <a:r>
              <a:rPr dirty="0" spc="340"/>
              <a:t> </a:t>
            </a:r>
            <a:r>
              <a:rPr dirty="0"/>
              <a:t>the</a:t>
            </a:r>
            <a:r>
              <a:rPr dirty="0" spc="335"/>
              <a:t> </a:t>
            </a:r>
            <a:r>
              <a:rPr dirty="0"/>
              <a:t>ground.</a:t>
            </a:r>
            <a:r>
              <a:rPr dirty="0" spc="215"/>
              <a:t>  </a:t>
            </a:r>
            <a:r>
              <a:rPr dirty="0"/>
              <a:t>Object</a:t>
            </a:r>
            <a:r>
              <a:rPr dirty="0" spc="330"/>
              <a:t> </a:t>
            </a:r>
            <a:r>
              <a:rPr dirty="0"/>
              <a:t>A</a:t>
            </a:r>
            <a:r>
              <a:rPr dirty="0" spc="340"/>
              <a:t> </a:t>
            </a:r>
            <a:r>
              <a:rPr dirty="0"/>
              <a:t>is</a:t>
            </a:r>
            <a:r>
              <a:rPr dirty="0" spc="340"/>
              <a:t> </a:t>
            </a:r>
            <a:r>
              <a:rPr dirty="0"/>
              <a:t>shining</a:t>
            </a:r>
            <a:r>
              <a:rPr dirty="0" spc="340"/>
              <a:t> </a:t>
            </a:r>
            <a:r>
              <a:rPr dirty="0" spc="-50"/>
              <a:t>a </a:t>
            </a:r>
            <a:r>
              <a:rPr dirty="0"/>
              <a:t>light</a:t>
            </a:r>
            <a:r>
              <a:rPr dirty="0" spc="40"/>
              <a:t> </a:t>
            </a:r>
            <a:r>
              <a:rPr dirty="0" spc="-10"/>
              <a:t>while</a:t>
            </a:r>
            <a:r>
              <a:rPr dirty="0" spc="40"/>
              <a:t> </a:t>
            </a:r>
            <a:r>
              <a:rPr dirty="0" spc="-10"/>
              <a:t>moving</a:t>
            </a:r>
            <a:r>
              <a:rPr dirty="0" spc="40"/>
              <a:t> </a:t>
            </a:r>
            <a:r>
              <a:rPr dirty="0"/>
              <a:t>towards</a:t>
            </a:r>
            <a:r>
              <a:rPr dirty="0" spc="40"/>
              <a:t> </a:t>
            </a:r>
            <a:r>
              <a:rPr dirty="0"/>
              <a:t>you</a:t>
            </a:r>
            <a:r>
              <a:rPr dirty="0" spc="35"/>
              <a:t> </a:t>
            </a:r>
            <a:r>
              <a:rPr dirty="0" spc="114"/>
              <a:t>at</a:t>
            </a:r>
            <a:r>
              <a:rPr dirty="0" spc="40"/>
              <a:t> </a:t>
            </a:r>
            <a:r>
              <a:rPr dirty="0"/>
              <a:t>half</a:t>
            </a:r>
            <a:r>
              <a:rPr dirty="0" spc="40"/>
              <a:t> </a:t>
            </a:r>
            <a:r>
              <a:rPr dirty="0"/>
              <a:t>the</a:t>
            </a:r>
            <a:r>
              <a:rPr dirty="0" spc="40"/>
              <a:t> </a:t>
            </a:r>
            <a:r>
              <a:rPr dirty="0"/>
              <a:t>speed</a:t>
            </a:r>
            <a:r>
              <a:rPr dirty="0" spc="40"/>
              <a:t> </a:t>
            </a:r>
            <a:r>
              <a:rPr dirty="0"/>
              <a:t>of</a:t>
            </a:r>
            <a:r>
              <a:rPr dirty="0" spc="45"/>
              <a:t> </a:t>
            </a:r>
            <a:r>
              <a:rPr dirty="0"/>
              <a:t>light.</a:t>
            </a:r>
            <a:r>
              <a:rPr dirty="0" spc="280"/>
              <a:t> </a:t>
            </a:r>
            <a:r>
              <a:rPr dirty="0" spc="-10"/>
              <a:t>Object </a:t>
            </a:r>
            <a:r>
              <a:rPr dirty="0"/>
              <a:t>B</a:t>
            </a:r>
            <a:r>
              <a:rPr dirty="0" spc="-65"/>
              <a:t> </a:t>
            </a:r>
            <a:r>
              <a:rPr dirty="0"/>
              <a:t>is</a:t>
            </a:r>
            <a:r>
              <a:rPr dirty="0" spc="-65"/>
              <a:t> </a:t>
            </a:r>
            <a:r>
              <a:rPr dirty="0" spc="-25"/>
              <a:t>playing</a:t>
            </a:r>
            <a:r>
              <a:rPr dirty="0" spc="-65"/>
              <a:t> </a:t>
            </a:r>
            <a:r>
              <a:rPr dirty="0"/>
              <a:t>a</a:t>
            </a:r>
            <a:r>
              <a:rPr dirty="0" spc="-60"/>
              <a:t> </a:t>
            </a:r>
            <a:r>
              <a:rPr dirty="0"/>
              <a:t>sound</a:t>
            </a:r>
            <a:r>
              <a:rPr dirty="0" spc="-65"/>
              <a:t> </a:t>
            </a:r>
            <a:r>
              <a:rPr dirty="0" spc="-55"/>
              <a:t>while</a:t>
            </a:r>
            <a:r>
              <a:rPr dirty="0" spc="-65"/>
              <a:t> </a:t>
            </a:r>
            <a:r>
              <a:rPr dirty="0" spc="-50"/>
              <a:t>moving</a:t>
            </a:r>
            <a:r>
              <a:rPr dirty="0" spc="-65"/>
              <a:t> </a:t>
            </a:r>
            <a:r>
              <a:rPr dirty="0"/>
              <a:t>towards</a:t>
            </a:r>
            <a:r>
              <a:rPr dirty="0" spc="-60"/>
              <a:t> </a:t>
            </a:r>
            <a:r>
              <a:rPr dirty="0" spc="-30"/>
              <a:t>you</a:t>
            </a:r>
            <a:r>
              <a:rPr dirty="0" spc="-65"/>
              <a:t> </a:t>
            </a:r>
            <a:r>
              <a:rPr dirty="0" spc="114"/>
              <a:t>at</a:t>
            </a:r>
            <a:r>
              <a:rPr dirty="0" spc="-65"/>
              <a:t> </a:t>
            </a:r>
            <a:r>
              <a:rPr dirty="0"/>
              <a:t>half</a:t>
            </a:r>
            <a:r>
              <a:rPr dirty="0" spc="-65"/>
              <a:t> </a:t>
            </a:r>
            <a:r>
              <a:rPr dirty="0"/>
              <a:t>the</a:t>
            </a:r>
            <a:r>
              <a:rPr dirty="0" spc="-60"/>
              <a:t> </a:t>
            </a:r>
            <a:r>
              <a:rPr dirty="0"/>
              <a:t>speed</a:t>
            </a:r>
            <a:r>
              <a:rPr dirty="0" spc="-65"/>
              <a:t> </a:t>
            </a:r>
            <a:r>
              <a:rPr dirty="0" spc="-25"/>
              <a:t>of </a:t>
            </a:r>
            <a:r>
              <a:rPr dirty="0"/>
              <a:t>sound.</a:t>
            </a:r>
            <a:r>
              <a:rPr dirty="0" spc="400"/>
              <a:t> </a:t>
            </a:r>
            <a:r>
              <a:rPr dirty="0"/>
              <a:t>Which</a:t>
            </a:r>
            <a:r>
              <a:rPr dirty="0" spc="90"/>
              <a:t> </a:t>
            </a:r>
            <a:r>
              <a:rPr dirty="0"/>
              <a:t>one</a:t>
            </a:r>
            <a:r>
              <a:rPr dirty="0" spc="90"/>
              <a:t> </a:t>
            </a:r>
            <a:r>
              <a:rPr dirty="0" spc="-10"/>
              <a:t>experiences</a:t>
            </a:r>
            <a:r>
              <a:rPr dirty="0" spc="90"/>
              <a:t> </a:t>
            </a:r>
            <a:r>
              <a:rPr dirty="0"/>
              <a:t>a</a:t>
            </a:r>
            <a:r>
              <a:rPr dirty="0" spc="85"/>
              <a:t> </a:t>
            </a:r>
            <a:r>
              <a:rPr dirty="0"/>
              <a:t>greater</a:t>
            </a:r>
            <a:r>
              <a:rPr dirty="0" spc="90"/>
              <a:t> </a:t>
            </a:r>
            <a:r>
              <a:rPr dirty="0"/>
              <a:t>Doppler</a:t>
            </a:r>
            <a:r>
              <a:rPr dirty="0" spc="90"/>
              <a:t> </a:t>
            </a:r>
            <a:r>
              <a:rPr dirty="0"/>
              <a:t>shift</a:t>
            </a:r>
            <a:r>
              <a:rPr dirty="0" spc="90"/>
              <a:t> </a:t>
            </a:r>
            <a:r>
              <a:rPr dirty="0" spc="-10"/>
              <a:t>(fractional </a:t>
            </a:r>
            <a:r>
              <a:rPr dirty="0"/>
              <a:t>shift</a:t>
            </a:r>
            <a:r>
              <a:rPr dirty="0" spc="95"/>
              <a:t> </a:t>
            </a:r>
            <a:r>
              <a:rPr dirty="0"/>
              <a:t>in</a:t>
            </a:r>
            <a:r>
              <a:rPr dirty="0" spc="95"/>
              <a:t> </a:t>
            </a:r>
            <a:r>
              <a:rPr dirty="0" spc="-10"/>
              <a:t>frequency)?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3180783"/>
            <a:ext cx="1840230" cy="165798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970" indent="-37147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light</a:t>
            </a:r>
            <a:endParaRPr sz="2450">
              <a:latin typeface="Times New Roman"/>
              <a:cs typeface="Times New Roman"/>
            </a:endParaRPr>
          </a:p>
          <a:p>
            <a:pPr marL="394970" indent="-35941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sound?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0679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1.1.</a:t>
            </a:r>
            <a:r>
              <a:rPr dirty="0" sz="1200" spc="19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GALILEAN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RELATIVITY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785177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An</a:t>
            </a:r>
            <a:r>
              <a:rPr dirty="0" spc="-40"/>
              <a:t> </a:t>
            </a:r>
            <a:r>
              <a:rPr dirty="0"/>
              <a:t>“inertial”</a:t>
            </a:r>
            <a:r>
              <a:rPr dirty="0" spc="70"/>
              <a:t> </a:t>
            </a:r>
            <a:r>
              <a:rPr dirty="0" spc="-30"/>
              <a:t>reference</a:t>
            </a:r>
            <a:r>
              <a:rPr dirty="0" spc="65"/>
              <a:t> </a:t>
            </a:r>
            <a:r>
              <a:rPr dirty="0"/>
              <a:t>frame</a:t>
            </a:r>
            <a:r>
              <a:rPr dirty="0" spc="65"/>
              <a:t> </a:t>
            </a:r>
            <a:r>
              <a:rPr dirty="0"/>
              <a:t>means</a:t>
            </a:r>
            <a:r>
              <a:rPr dirty="0" spc="70"/>
              <a:t> </a:t>
            </a:r>
            <a:r>
              <a:rPr dirty="0"/>
              <a:t>one</a:t>
            </a:r>
            <a:r>
              <a:rPr dirty="0" spc="60"/>
              <a:t> </a:t>
            </a:r>
            <a:r>
              <a:rPr dirty="0" spc="90"/>
              <a:t>that.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1679681"/>
            <a:ext cx="2808605" cy="317627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970" indent="-37147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massless</a:t>
            </a:r>
            <a:endParaRPr sz="2450">
              <a:latin typeface="Times New Roman"/>
              <a:cs typeface="Times New Roman"/>
            </a:endParaRPr>
          </a:p>
          <a:p>
            <a:pPr marL="394970" indent="-35941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mass</a:t>
            </a:r>
            <a:endParaRPr sz="2450">
              <a:latin typeface="Times New Roman"/>
              <a:cs typeface="Times New Roman"/>
            </a:endParaRPr>
          </a:p>
          <a:p>
            <a:pPr marL="394970" indent="-3638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momentum</a:t>
            </a:r>
            <a:endParaRPr sz="2450">
              <a:latin typeface="Times New Roman"/>
              <a:cs typeface="Times New Roman"/>
            </a:endParaRPr>
          </a:p>
          <a:p>
            <a:pPr marL="394970" indent="-37592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</a:t>
            </a:r>
            <a:endParaRPr sz="2450">
              <a:latin typeface="Times New Roman"/>
              <a:cs typeface="Times New Roman"/>
            </a:endParaRPr>
          </a:p>
          <a:p>
            <a:pPr marL="394970" indent="-35115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acceleration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">
                <a:latin typeface="Times New Roman"/>
                <a:cs typeface="Times New Roman"/>
              </a:rPr>
              <a:t>E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2023-06-15T15:44:44Z</dcterms:created>
  <dcterms:modified xsi:type="dcterms:W3CDTF">2023-06-15T15:44:44Z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2023-06-15T00:00:00Z</vt:filetime>
  </property>
  <property fmtid="{D5CDD505-2E9C-101B-9397-08002B2CF9AE}" pid="3" name="Creator">
    <vt:lpwstr>TeX</vt:lpwstr>
  </property>
  <property fmtid="{D5CDD505-2E9C-101B-9397-08002B2CF9AE}" pid="4" name="LastSaved">
    <vt:filetime>2023-06-15T00:00:00Z</vt:filetime>
  </property>
  <property fmtid="{D5CDD505-2E9C-101B-9397-08002B2CF9AE}" pid="5" name="PTEX.Fullbanner">
    <vt:lpwstr>This is MiKTeX-pdfTeX 4.12.0 (1.40.24)</vt:lpwstr>
  </property>
  <property fmtid="{D5CDD505-2E9C-101B-9397-08002B2CF9AE}" pid="6" name="Producer">
    <vt:lpwstr>MiKTeX pdfTeX-1.40.24</vt:lpwstr>
  </property>
</Properties>
</file>